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76" r:id="rId4"/>
    <p:sldId id="258" r:id="rId5"/>
    <p:sldId id="286" r:id="rId6"/>
    <p:sldId id="262" r:id="rId7"/>
    <p:sldId id="277" r:id="rId8"/>
    <p:sldId id="289" r:id="rId9"/>
    <p:sldId id="278" r:id="rId10"/>
    <p:sldId id="287" r:id="rId11"/>
    <p:sldId id="304" r:id="rId12"/>
    <p:sldId id="263" r:id="rId13"/>
    <p:sldId id="303" r:id="rId14"/>
    <p:sldId id="300" r:id="rId15"/>
    <p:sldId id="295" r:id="rId16"/>
    <p:sldId id="299" r:id="rId17"/>
    <p:sldId id="267" r:id="rId18"/>
    <p:sldId id="280" r:id="rId19"/>
    <p:sldId id="288" r:id="rId20"/>
    <p:sldId id="281" r:id="rId21"/>
    <p:sldId id="283" r:id="rId22"/>
    <p:sldId id="279" r:id="rId23"/>
    <p:sldId id="301" r:id="rId24"/>
    <p:sldId id="285" r:id="rId25"/>
    <p:sldId id="302" r:id="rId26"/>
    <p:sldId id="284" r:id="rId27"/>
    <p:sldId id="290" r:id="rId28"/>
    <p:sldId id="291" r:id="rId29"/>
    <p:sldId id="29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94628" autoAdjust="0"/>
  </p:normalViewPr>
  <p:slideViewPr>
    <p:cSldViewPr>
      <p:cViewPr varScale="1">
        <p:scale>
          <a:sx n="70" d="100"/>
          <a:sy n="70" d="100"/>
        </p:scale>
        <p:origin x="-138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71012-810D-4DEF-8B21-E9BE810A5E02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F911E-865D-4EF0-BD12-99C7EFEA0F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2943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7D0D-1F4A-4E7E-8275-4BB9F95F0097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34F1822-9EEE-4C0C-B88D-B3404488787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7D0D-1F4A-4E7E-8275-4BB9F95F0097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1822-9EEE-4C0C-B88D-B3404488787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7D0D-1F4A-4E7E-8275-4BB9F95F0097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1822-9EEE-4C0C-B88D-B3404488787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7D0D-1F4A-4E7E-8275-4BB9F95F0097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34F1822-9EEE-4C0C-B88D-B3404488787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7D0D-1F4A-4E7E-8275-4BB9F95F0097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1822-9EEE-4C0C-B88D-B3404488787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7D0D-1F4A-4E7E-8275-4BB9F95F0097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1822-9EEE-4C0C-B88D-B3404488787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7D0D-1F4A-4E7E-8275-4BB9F95F0097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34F1822-9EEE-4C0C-B88D-B3404488787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7D0D-1F4A-4E7E-8275-4BB9F95F0097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1822-9EEE-4C0C-B88D-B3404488787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7D0D-1F4A-4E7E-8275-4BB9F95F0097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1822-9EEE-4C0C-B88D-B3404488787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7D0D-1F4A-4E7E-8275-4BB9F95F0097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1822-9EEE-4C0C-B88D-B3404488787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7D0D-1F4A-4E7E-8275-4BB9F95F0097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F1822-9EEE-4C0C-B88D-B3404488787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AD57D0D-1F4A-4E7E-8275-4BB9F95F0097}" type="datetimeFigureOut">
              <a:rPr lang="ru-RU" smtClean="0"/>
              <a:pPr/>
              <a:t>07.12.2018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34F1822-9EEE-4C0C-B88D-B3404488787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дминистратор\Desktop\abstract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10967" cy="6858000"/>
          </a:xfrm>
          <a:prstGeom prst="rect">
            <a:avLst/>
          </a:prstGeom>
          <a:noFill/>
        </p:spPr>
      </p:pic>
      <p:pic>
        <p:nvPicPr>
          <p:cNvPr id="1026" name="Picture 2" descr="http://zazdoc.ru/tw_files2/urls_29/160/d-159180/159180_html_2a4df136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0"/>
            <a:ext cx="856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034" y="2143116"/>
            <a:ext cx="8359981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905">
                  <a:solidFill>
                    <a:schemeClr val="bg1"/>
                  </a:solidFill>
                </a:ln>
                <a:solidFill>
                  <a:schemeClr val="accent3"/>
                </a:solidFill>
                <a:effectLst>
                  <a:glow rad="228600">
                    <a:schemeClr val="tx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Волонтерский </a:t>
            </a:r>
          </a:p>
          <a:p>
            <a:pPr algn="ctr"/>
            <a:r>
              <a:rPr lang="ru-RU" sz="7200" b="1" dirty="0" smtClean="0">
                <a:ln w="1905">
                  <a:solidFill>
                    <a:schemeClr val="bg1"/>
                  </a:solidFill>
                </a:ln>
                <a:solidFill>
                  <a:schemeClr val="accent3"/>
                </a:solidFill>
                <a:effectLst>
                  <a:glow rad="228600">
                    <a:schemeClr val="tx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отряд</a:t>
            </a:r>
          </a:p>
          <a:p>
            <a:pPr algn="ctr"/>
            <a:r>
              <a:rPr lang="ru-RU" sz="12000" b="1" dirty="0" smtClean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«ДАНКО»</a:t>
            </a:r>
            <a:endParaRPr lang="ru-RU" sz="12000" b="1" dirty="0">
              <a:ln w="1905"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672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Администратор\Desktop\abstract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7384"/>
            <a:ext cx="9210967" cy="6858000"/>
          </a:xfrm>
          <a:prstGeom prst="rect">
            <a:avLst/>
          </a:prstGeom>
          <a:noFill/>
        </p:spPr>
      </p:pic>
      <p:pic>
        <p:nvPicPr>
          <p:cNvPr id="5124" name="Picture 4" descr="H:\фото красный крест\14 ФОТО\CSC_14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4227507"/>
            <a:ext cx="3571932" cy="2630493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/>
            <a:r>
              <a:rPr lang="ru-RU" sz="3800" b="1" kern="10" dirty="0" smtClean="0">
                <a:ln w="190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2286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Благоустройство территории, </a:t>
            </a:r>
          </a:p>
          <a:p>
            <a:pPr marL="171450" lvl="0"/>
            <a:r>
              <a:rPr lang="ru-RU" sz="3800" b="1" kern="10" dirty="0" smtClean="0">
                <a:ln w="190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2286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трудовые и экологические акции</a:t>
            </a:r>
            <a:endParaRPr lang="ru-RU" sz="3800" b="1" kern="10" dirty="0">
              <a:ln w="1905"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228600">
                  <a:schemeClr val="bg1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  <p:pic>
        <p:nvPicPr>
          <p:cNvPr id="2" name="Picture 2" descr="D:\sm_full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3548" y="1317779"/>
            <a:ext cx="3857652" cy="2909728"/>
          </a:xfrm>
          <a:prstGeom prst="roundRect">
            <a:avLst/>
          </a:prstGeom>
          <a:noFill/>
          <a:effectLst/>
        </p:spPr>
      </p:pic>
      <p:pic>
        <p:nvPicPr>
          <p:cNvPr id="3" name="Picture 3" descr="D:\sm_full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4018315"/>
            <a:ext cx="3786246" cy="2839685"/>
          </a:xfrm>
          <a:prstGeom prst="round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1417623"/>
            <a:ext cx="4497332" cy="278249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89741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abstract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7384"/>
            <a:ext cx="9210967" cy="68580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093" y="3621869"/>
            <a:ext cx="1823264" cy="32413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2121" y="4250929"/>
            <a:ext cx="3476094" cy="26070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9599" y="3862386"/>
            <a:ext cx="3592128" cy="2694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4079" y="1872225"/>
            <a:ext cx="4297618" cy="24174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2085745"/>
            <a:ext cx="3939977" cy="22162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2538" y="-116234"/>
            <a:ext cx="3719323" cy="20921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883" y="404664"/>
            <a:ext cx="55721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9138" lvl="0" indent="-719138">
              <a:spcBef>
                <a:spcPct val="0"/>
              </a:spcBef>
              <a:tabLst>
                <a:tab pos="1528763" algn="l"/>
              </a:tabLst>
            </a:pPr>
            <a:r>
              <a:rPr lang="ru-RU" sz="4000" b="1" cap="all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228600">
                    <a:schemeClr val="bg1"/>
                  </a:glow>
                  <a:outerShdw dir="9720000" sx="105000" sy="105000" algn="ctr" rotWithShape="0">
                    <a:schemeClr val="tx1"/>
                  </a:outerShdw>
                  <a:reflection blurRad="12700" stA="48000" endA="300" endPos="55000" dir="5400000" sy="-90000" algn="bl" rotWithShape="0"/>
                </a:effectLst>
                <a:latin typeface="Georgia" pitchFamily="18" charset="0"/>
                <a:ea typeface="+mj-ea"/>
                <a:cs typeface="+mj-cs"/>
              </a:rPr>
              <a:t>Безопасность в каждый дом</a:t>
            </a:r>
            <a:endParaRPr lang="ru-RU" sz="4000" b="1" cap="all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228600">
                  <a:schemeClr val="bg1"/>
                </a:glow>
                <a:outerShdw dir="9720000" sx="105000" sy="105000" algn="ctr" rotWithShape="0">
                  <a:schemeClr val="tx1"/>
                </a:outerShdw>
                <a:reflection blurRad="12700" stA="48000" endA="300" endPos="55000" dir="5400000" sy="-90000" algn="bl" rotWithShape="0"/>
              </a:effectLst>
              <a:latin typeface="Georg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6105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abstract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10967" cy="6858000"/>
          </a:xfrm>
          <a:prstGeom prst="rect">
            <a:avLst/>
          </a:prstGeom>
          <a:noFill/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7950" y="0"/>
            <a:ext cx="2786050" cy="3714734"/>
          </a:xfrm>
          <a:prstGeom prst="round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85725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6600" b="1" cap="all" dirty="0" smtClean="0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  <a:effectLst>
                  <a:glow rad="228600">
                    <a:schemeClr val="tx1"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  <a:latin typeface="Georgia" pitchFamily="18" charset="0"/>
                <a:ea typeface="+mj-ea"/>
                <a:cs typeface="+mj-cs"/>
              </a:rPr>
              <a:t>Наша забота</a:t>
            </a:r>
            <a:endParaRPr lang="ru-RU" sz="6600" b="1" cap="all" dirty="0">
              <a:ln>
                <a:solidFill>
                  <a:schemeClr val="bg1"/>
                </a:solidFill>
              </a:ln>
              <a:solidFill>
                <a:schemeClr val="accent3"/>
              </a:solidFill>
              <a:effectLst>
                <a:glow rad="228600">
                  <a:schemeClr val="tx1">
                    <a:alpha val="40000"/>
                  </a:schemeClr>
                </a:glow>
                <a:reflection blurRad="12700" stA="48000" endA="300" endPos="55000" dir="5400000" sy="-90000" algn="bl" rotWithShape="0"/>
              </a:effectLst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140" y="3262287"/>
            <a:ext cx="2696784" cy="3595713"/>
          </a:xfrm>
          <a:prstGeom prst="round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643174" y="1000108"/>
            <a:ext cx="4226242" cy="4714908"/>
          </a:xfrm>
          <a:prstGeom prst="round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lum bright="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928670"/>
            <a:ext cx="2784227" cy="2926485"/>
          </a:xfrm>
          <a:prstGeom prst="round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643174" y="3983009"/>
            <a:ext cx="4143368" cy="2874991"/>
          </a:xfrm>
          <a:prstGeom prst="round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3321886"/>
            <a:ext cx="2714612" cy="353611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944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Desktop\abstract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7384"/>
            <a:ext cx="9210967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0486" y="3781720"/>
            <a:ext cx="4428492" cy="2952328"/>
          </a:xfrm>
          <a:prstGeom prst="round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551" y="327670"/>
            <a:ext cx="4396533" cy="3056980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5021" y="327670"/>
            <a:ext cx="4316162" cy="3056980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402" y="3807417"/>
            <a:ext cx="4361682" cy="2907788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2348880"/>
            <a:ext cx="2434918" cy="324655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6115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ch8.krichev.edu.by/sm_full.aspx?guid=287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2842"/>
            <a:ext cx="4432960" cy="332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ch8.krichev.edu.by/sm_full.aspx?guid=294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1824" y="0"/>
            <a:ext cx="5032176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ch8.krichev.edu.by/sm_full.aspx?guid=294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3357563"/>
            <a:ext cx="4857753" cy="35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ch8.krichev.edu.by/sm_full.aspx?guid=2946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0" y="3357563"/>
            <a:ext cx="4929190" cy="35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35995" y="3212976"/>
            <a:ext cx="60486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9138" lvl="0" indent="-719138">
              <a:spcBef>
                <a:spcPct val="0"/>
              </a:spcBef>
              <a:tabLst>
                <a:tab pos="1528763" algn="l"/>
              </a:tabLst>
            </a:pPr>
            <a:r>
              <a:rPr lang="ru-RU" sz="4000" b="1" cap="all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228600">
                    <a:schemeClr val="bg1"/>
                  </a:glow>
                  <a:outerShdw blurRad="50800" dist="50800" dir="9720000" algn="ctr" rotWithShape="0">
                    <a:schemeClr val="tx1"/>
                  </a:outerShdw>
                  <a:reflection blurRad="12700" stA="48000" endA="300" endPos="55000" dir="5400000" sy="-90000" algn="bl" rotWithShape="0"/>
                </a:effectLst>
                <a:latin typeface="Georgia" pitchFamily="18" charset="0"/>
                <a:ea typeface="+mj-ea"/>
                <a:cs typeface="+mj-cs"/>
              </a:rPr>
              <a:t>Чтобы  помнили, чтобы знали…</a:t>
            </a:r>
            <a:endParaRPr lang="ru-RU" sz="4000" b="1" cap="all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228600">
                  <a:schemeClr val="bg1"/>
                </a:glow>
                <a:outerShdw blurRad="50800" dist="50800" dir="9720000" algn="ctr" rotWithShape="0">
                  <a:schemeClr val="tx1"/>
                </a:outerShdw>
                <a:reflection blurRad="12700" stA="48000" endA="300" endPos="55000" dir="5400000" sy="-90000" algn="bl" rotWithShape="0"/>
              </a:effectLst>
              <a:latin typeface="Georg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7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Администратор\Desktop\abstract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0967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7735" y="3329760"/>
            <a:ext cx="4451285" cy="3338464"/>
          </a:xfrm>
          <a:prstGeom prst="round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883" y="3360642"/>
            <a:ext cx="4410109" cy="3307582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9841" y="339940"/>
            <a:ext cx="4587072" cy="2580228"/>
          </a:xfrm>
          <a:prstGeom prst="round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883" y="404664"/>
            <a:ext cx="55721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9138" lvl="0" indent="-719138">
              <a:spcBef>
                <a:spcPct val="0"/>
              </a:spcBef>
              <a:tabLst>
                <a:tab pos="1528763" algn="l"/>
              </a:tabLst>
            </a:pPr>
            <a:r>
              <a:rPr lang="ru-RU" sz="4000" b="1" cap="all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228600">
                    <a:schemeClr val="bg1"/>
                  </a:glow>
                  <a:outerShdw blurRad="50800" dist="50800" dir="9720000" algn="ctr" rotWithShape="0">
                    <a:schemeClr val="tx1"/>
                  </a:outerShdw>
                  <a:reflection blurRad="12700" stA="48000" endA="300" endPos="55000" dir="5400000" sy="-90000" algn="bl" rotWithShape="0"/>
                </a:effectLst>
                <a:latin typeface="Georgia" pitchFamily="18" charset="0"/>
                <a:ea typeface="+mj-ea"/>
                <a:cs typeface="+mj-cs"/>
              </a:rPr>
              <a:t>В нашей памяти навсегда …</a:t>
            </a:r>
            <a:endParaRPr lang="ru-RU" sz="4000" b="1" cap="all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228600">
                  <a:schemeClr val="bg1"/>
                </a:glow>
                <a:outerShdw blurRad="50800" dist="50800" dir="9720000" algn="ctr" rotWithShape="0">
                  <a:schemeClr val="tx1"/>
                </a:outerShdw>
                <a:reflection blurRad="12700" stA="48000" endA="300" endPos="55000" dir="5400000" sy="-90000" algn="bl" rotWithShape="0"/>
              </a:effectLst>
              <a:latin typeface="Georg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547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Администратор\Desktop\abstract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10967" cy="6858000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7422" y="4071942"/>
            <a:ext cx="4952992" cy="2786058"/>
          </a:xfrm>
          <a:prstGeom prst="round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7158" y="0"/>
            <a:ext cx="55721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19250" lvl="0" indent="-1619250">
              <a:spcBef>
                <a:spcPct val="0"/>
              </a:spcBef>
            </a:pPr>
            <a:r>
              <a:rPr lang="ru-RU" sz="5400" b="1" cap="all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39700">
                    <a:schemeClr val="bg1"/>
                  </a:glow>
                  <a:reflection blurRad="12700" stA="48000" endA="300" endPos="55000" dir="5400000" sy="-90000" algn="bl" rotWithShape="0"/>
                </a:effectLst>
                <a:latin typeface="Georgia" pitchFamily="18" charset="0"/>
                <a:ea typeface="+mj-ea"/>
                <a:cs typeface="+mj-cs"/>
              </a:rPr>
              <a:t>Наши акции</a:t>
            </a:r>
            <a:endParaRPr lang="ru-RU" sz="5400" b="1" cap="all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39700">
                  <a:schemeClr val="bg1"/>
                </a:glow>
                <a:reflection blurRad="12700" stA="48000" endA="300" endPos="55000" dir="5400000" sy="-90000" algn="bl" rotWithShape="0"/>
              </a:effectLst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39834"/>
            <a:ext cx="3357554" cy="2518166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241890" y="3983480"/>
            <a:ext cx="3071834" cy="2962981"/>
          </a:xfrm>
          <a:prstGeom prst="round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8483" y="7621"/>
            <a:ext cx="3432483" cy="2026484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1889" y="1995478"/>
            <a:ext cx="2967479" cy="2225609"/>
          </a:xfrm>
          <a:prstGeom prst="roundRect">
            <a:avLst/>
          </a:prstGeom>
        </p:spPr>
      </p:pic>
      <p:pic>
        <p:nvPicPr>
          <p:cNvPr id="3074" name="Picture 2" descr="C:\Users\Admin\Desktop\image-0-02-05-219f1a651acf60804a63e17e3b6813eb7a45e64de269122f44901ffafac94ab8-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7177" y="1842788"/>
            <a:ext cx="3816610" cy="2892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xmlns="" val="79610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Администратор\Desktop\abstract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9210967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208"/>
          <a:stretch>
            <a:fillRect/>
          </a:stretch>
        </p:blipFill>
        <p:spPr>
          <a:xfrm>
            <a:off x="0" y="1903931"/>
            <a:ext cx="2928926" cy="48381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1802" y="1928802"/>
            <a:ext cx="3071834" cy="47473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1599" y="2000240"/>
            <a:ext cx="2972556" cy="47149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9580" y="0"/>
            <a:ext cx="2974419" cy="1785926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70723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eorgia" pitchFamily="18" charset="0"/>
              </a:rPr>
              <a:t>Мы за здоровый </a:t>
            </a:r>
          </a:p>
          <a:p>
            <a:pPr marL="1257300" algn="ctr">
              <a:tabLst>
                <a:tab pos="2686050" algn="l"/>
              </a:tabLst>
            </a:pPr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eorgia" pitchFamily="18" charset="0"/>
              </a:rPr>
              <a:t>образ жизни!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accent3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02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дминистратор\Desktop\abstract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1096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45987" y="0"/>
            <a:ext cx="69649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2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2286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Georgia" pitchFamily="18" charset="0"/>
              </a:rPr>
              <a:t>Акция  "Красная лента. </a:t>
            </a:r>
          </a:p>
          <a:p>
            <a:r>
              <a:rPr lang="ru-RU" sz="42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2286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Georgia" pitchFamily="18" charset="0"/>
              </a:rPr>
              <a:t>Движение к цели НОЛЬ"</a:t>
            </a:r>
            <a:endParaRPr lang="ru-RU" sz="4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228600">
                  <a:schemeClr val="bg1"/>
                </a:glow>
                <a:outerShdw blurRad="50800" dist="50800" dir="5400000" algn="ctr" rotWithShape="0">
                  <a:schemeClr val="tx1"/>
                </a:outerShdw>
              </a:effectLst>
              <a:latin typeface="Georgia" pitchFamily="18" charset="0"/>
            </a:endParaRPr>
          </a:p>
        </p:txBody>
      </p:sp>
      <p:pic>
        <p:nvPicPr>
          <p:cNvPr id="6148" name="Picture 4" descr="C:\Users\Администратор\Desktop\sm_full (1).jpg"/>
          <p:cNvPicPr>
            <a:picLocks noChangeAspect="1" noChangeArrowheads="1"/>
          </p:cNvPicPr>
          <p:nvPr/>
        </p:nvPicPr>
        <p:blipFill>
          <a:blip r:embed="rId3" cstate="print"/>
          <a:srcRect l="21312" t="8218"/>
          <a:stretch>
            <a:fillRect/>
          </a:stretch>
        </p:blipFill>
        <p:spPr bwMode="auto">
          <a:xfrm>
            <a:off x="3217898" y="4075068"/>
            <a:ext cx="3102417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C:\Users\Admin\Desktop\image-0-02-05-4d367efa4b016b82f781739ab95d76a87315f487718fc9bd3daa6314130ce735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05482" y="1405958"/>
            <a:ext cx="2089130" cy="2518276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65" y="4560146"/>
            <a:ext cx="2853118" cy="2139839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31" y="102194"/>
            <a:ext cx="1928813" cy="3429000"/>
          </a:xfrm>
          <a:prstGeom prst="round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697" y="2595394"/>
            <a:ext cx="2853118" cy="1964752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6439" y="1346640"/>
            <a:ext cx="1977684" cy="2636912"/>
          </a:xfrm>
          <a:prstGeom prst="round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1295" y="4075068"/>
            <a:ext cx="2035984" cy="2714644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Администратор\Desktop\abstract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10967" cy="685800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80111">
            <a:off x="243016" y="2072513"/>
            <a:ext cx="1655951" cy="2328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flipH="1">
            <a:off x="1242550" y="114307"/>
            <a:ext cx="2238864" cy="182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rot="16774448">
            <a:off x="6810144" y="2289018"/>
            <a:ext cx="2355591" cy="2039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4027" y="4281079"/>
            <a:ext cx="1747435" cy="2576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495" y="4281080"/>
            <a:ext cx="2154131" cy="2606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3198">
            <a:off x="5330694" y="-373137"/>
            <a:ext cx="2130525" cy="2604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2147" y="1346217"/>
            <a:ext cx="2009507" cy="268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83" t="7360" b="23947"/>
          <a:stretch>
            <a:fillRect/>
          </a:stretch>
        </p:blipFill>
        <p:spPr>
          <a:xfrm>
            <a:off x="1316602" y="4052529"/>
            <a:ext cx="2399727" cy="2919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Администратор\Desktop\Рисунок1.png"/>
          <p:cNvPicPr>
            <a:picLocks noChangeAspect="1" noChangeArrowheads="1"/>
          </p:cNvPicPr>
          <p:nvPr/>
        </p:nvPicPr>
        <p:blipFill>
          <a:blip r:embed="rId11" cstate="print">
            <a:lum contrast="20000"/>
          </a:blip>
          <a:srcRect/>
          <a:stretch>
            <a:fillRect/>
          </a:stretch>
        </p:blipFill>
        <p:spPr bwMode="auto">
          <a:xfrm>
            <a:off x="796479" y="392720"/>
            <a:ext cx="8320087" cy="63579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842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abstract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4624"/>
            <a:ext cx="9210967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5482" y="3684959"/>
            <a:ext cx="4138219" cy="3103665"/>
          </a:xfrm>
          <a:prstGeom prst="round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21429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lvl="0">
              <a:spcBef>
                <a:spcPct val="0"/>
              </a:spcBef>
            </a:pPr>
            <a:r>
              <a:rPr lang="ru-RU" sz="4400" b="1" cap="all" dirty="0" smtClean="0">
                <a:ln>
                  <a:solidFill>
                    <a:prstClr val="white"/>
                  </a:solidFill>
                </a:ln>
                <a:solidFill>
                  <a:srgbClr val="FEB80A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Georgia" pitchFamily="18" charset="0"/>
                <a:ea typeface="+mj-ea"/>
                <a:cs typeface="+mj-cs"/>
              </a:rPr>
              <a:t>СПАСЕМ БРАТЬЕВ НАШИХ </a:t>
            </a:r>
            <a:br>
              <a:rPr lang="ru-RU" sz="4400" b="1" cap="all" dirty="0" smtClean="0">
                <a:ln>
                  <a:solidFill>
                    <a:prstClr val="white"/>
                  </a:solidFill>
                </a:ln>
                <a:solidFill>
                  <a:srgbClr val="FEB80A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Georgia" pitchFamily="18" charset="0"/>
                <a:ea typeface="+mj-ea"/>
                <a:cs typeface="+mj-cs"/>
              </a:rPr>
            </a:br>
            <a:r>
              <a:rPr lang="ru-RU" sz="4400" b="1" cap="all" dirty="0" smtClean="0">
                <a:ln>
                  <a:solidFill>
                    <a:prstClr val="white"/>
                  </a:solidFill>
                </a:ln>
                <a:solidFill>
                  <a:srgbClr val="FEB80A"/>
                </a:solidFill>
                <a:effectLst>
                  <a:glow rad="228600">
                    <a:prstClr val="black">
                      <a:alpha val="40000"/>
                    </a:prstClr>
                  </a:glow>
                </a:effectLst>
                <a:latin typeface="Georgia" pitchFamily="18" charset="0"/>
                <a:ea typeface="+mj-ea"/>
                <a:cs typeface="+mj-cs"/>
              </a:rPr>
              <a:t>  МЕНЬШИХ</a:t>
            </a:r>
            <a:endParaRPr lang="ru-RU" sz="4400" b="1" cap="all" dirty="0">
              <a:ln>
                <a:solidFill>
                  <a:prstClr val="white"/>
                </a:solidFill>
              </a:ln>
              <a:solidFill>
                <a:srgbClr val="FEB80A"/>
              </a:solidFill>
              <a:effectLst>
                <a:glow rad="228600">
                  <a:prstClr val="black">
                    <a:alpha val="40000"/>
                  </a:prstClr>
                </a:glow>
              </a:effectLst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6771" y="1644841"/>
            <a:ext cx="3462042" cy="2596532"/>
          </a:xfrm>
          <a:prstGeom prst="round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587662"/>
            <a:ext cx="2191094" cy="2921458"/>
          </a:xfrm>
          <a:prstGeom prst="round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43"/>
          <a:stretch/>
        </p:blipFill>
        <p:spPr>
          <a:xfrm>
            <a:off x="179512" y="4373589"/>
            <a:ext cx="3652999" cy="2363034"/>
          </a:xfrm>
          <a:prstGeom prst="round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3527" y="1082448"/>
            <a:ext cx="3032725" cy="227454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364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Администратор\Desktop\abstract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10967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1230" y="89189"/>
            <a:ext cx="3515883" cy="2636912"/>
          </a:xfrm>
          <a:prstGeom prst="round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4185157"/>
            <a:ext cx="3580525" cy="2685394"/>
          </a:xfrm>
          <a:prstGeom prst="round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2942" y="2276872"/>
            <a:ext cx="3558846" cy="2669135"/>
          </a:xfrm>
          <a:prstGeom prst="round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647" y="4138596"/>
            <a:ext cx="4593790" cy="2584007"/>
          </a:xfrm>
          <a:prstGeom prst="round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7835" y="364879"/>
            <a:ext cx="2688645" cy="3584860"/>
          </a:xfrm>
          <a:prstGeom prst="round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8206" y="1571939"/>
            <a:ext cx="35718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71450">
              <a:spcBef>
                <a:spcPct val="0"/>
              </a:spcBef>
            </a:pPr>
            <a:r>
              <a:rPr lang="ru-RU" sz="4800" b="1" cap="all" dirty="0" smtClean="0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  <a:effectLst>
                  <a:glow rad="228600">
                    <a:schemeClr val="tx1">
                      <a:alpha val="40000"/>
                    </a:schemeClr>
                  </a:glow>
                  <a:reflection blurRad="12700" stA="48000" endA="300" endPos="55000" dir="5400000" sy="-90000" algn="bl" rotWithShape="0"/>
                </a:effectLst>
                <a:latin typeface="Georgia" pitchFamily="18" charset="0"/>
                <a:ea typeface="+mj-ea"/>
                <a:cs typeface="+mj-cs"/>
              </a:rPr>
              <a:t>МАМЫ, МЫ ВАС ЛЮБИМ!</a:t>
            </a:r>
            <a:endParaRPr lang="ru-RU" sz="4800" b="1" cap="all" dirty="0">
              <a:ln>
                <a:solidFill>
                  <a:schemeClr val="bg1"/>
                </a:solidFill>
              </a:ln>
              <a:solidFill>
                <a:schemeClr val="accent3"/>
              </a:solidFill>
              <a:effectLst>
                <a:glow rad="228600">
                  <a:schemeClr val="tx1">
                    <a:alpha val="40000"/>
                  </a:schemeClr>
                </a:glow>
                <a:reflection blurRad="12700" stA="48000" endA="300" endPos="55000" dir="5400000" sy="-90000" algn="bl" rotWithShape="0"/>
              </a:effectLst>
              <a:latin typeface="Georg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155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Администратор\Desktop\abstract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10967" cy="6858000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7515" y="0"/>
            <a:ext cx="2476485" cy="1857364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720" y="0"/>
            <a:ext cx="67151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eorgia" pitchFamily="18" charset="0"/>
              </a:rPr>
              <a:t>Благотворительная акция  «Чудеса на Рождество»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1410" y="4227404"/>
            <a:ext cx="3507462" cy="2630596"/>
          </a:xfrm>
          <a:prstGeom prst="round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806" y="2116338"/>
            <a:ext cx="3500430" cy="2625323"/>
          </a:xfrm>
          <a:prstGeom prst="round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2634" y="1769370"/>
            <a:ext cx="3297624" cy="2477468"/>
          </a:xfrm>
          <a:prstGeom prst="round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18"/>
          <a:stretch/>
        </p:blipFill>
        <p:spPr>
          <a:xfrm>
            <a:off x="1868002" y="4251704"/>
            <a:ext cx="3646006" cy="25077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0906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abstract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73" y="0"/>
            <a:ext cx="9210967" cy="6858000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5512" y="163436"/>
            <a:ext cx="4354085" cy="3265564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56" y="163436"/>
            <a:ext cx="4354085" cy="3265564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5510" y="3485841"/>
            <a:ext cx="4354087" cy="3265565"/>
          </a:xfrm>
          <a:prstGeom prst="round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55" y="3485841"/>
            <a:ext cx="4354086" cy="326556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8318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abstract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10967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5891" y="857232"/>
            <a:ext cx="5208109" cy="2924475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170632"/>
            <a:ext cx="4953002" cy="3714752"/>
          </a:xfrm>
          <a:prstGeom prst="round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5720" y="214290"/>
            <a:ext cx="71437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4000" b="1" cap="all" dirty="0" smtClean="0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eorgia" pitchFamily="18" charset="0"/>
                <a:ea typeface="+mj-ea"/>
                <a:cs typeface="+mj-cs"/>
              </a:rPr>
              <a:t>Благотворительная  акция  «Здравствуй, школа»</a:t>
            </a:r>
            <a:endParaRPr lang="ru-RU" sz="4000" b="1" cap="all" dirty="0">
              <a:ln>
                <a:solidFill>
                  <a:schemeClr val="bg1"/>
                </a:solidFill>
              </a:ln>
              <a:solidFill>
                <a:schemeClr val="accent3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Georg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148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Администратор\Desktop\abstract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6967" y="0"/>
            <a:ext cx="9210967" cy="68580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17248" y="99528"/>
            <a:ext cx="5895235" cy="43375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/>
          <a:stretch/>
        </p:blipFill>
        <p:spPr>
          <a:xfrm>
            <a:off x="2749055" y="2753544"/>
            <a:ext cx="6318745" cy="4104456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2757511" y="3402698"/>
            <a:ext cx="4406776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23832" y="5042743"/>
            <a:ext cx="4440455" cy="10373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61477" y="2035408"/>
            <a:ext cx="3666507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57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abstract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6967" y="0"/>
            <a:ext cx="9210967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5720" y="428604"/>
            <a:ext cx="81439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4800" b="1" cap="all" dirty="0" smtClean="0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eorgia" pitchFamily="18" charset="0"/>
                <a:ea typeface="+mj-ea"/>
                <a:cs typeface="+mj-cs"/>
              </a:rPr>
              <a:t>МЫ  спортивные и активные</a:t>
            </a:r>
            <a:r>
              <a:rPr lang="ru-RU" sz="6000" b="1" cap="all" dirty="0" smtClean="0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eorgia" pitchFamily="18" charset="0"/>
                <a:ea typeface="+mj-ea"/>
                <a:cs typeface="+mj-cs"/>
              </a:rPr>
              <a:t>!</a:t>
            </a:r>
            <a:endParaRPr lang="ru-RU" sz="6000" b="1" cap="all" dirty="0">
              <a:ln>
                <a:solidFill>
                  <a:schemeClr val="bg1"/>
                </a:solidFill>
              </a:ln>
              <a:solidFill>
                <a:schemeClr val="accent3"/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8603" y="4509959"/>
            <a:ext cx="3126056" cy="2344542"/>
          </a:xfrm>
          <a:prstGeom prst="roundRect">
            <a:avLst/>
          </a:prstGeom>
        </p:spPr>
      </p:pic>
      <p:pic>
        <p:nvPicPr>
          <p:cNvPr id="5122" name="Picture 2" descr="C:\Users\Admin\Desktop\image-0-02-04-0187f166fb35cb1d2c7f7de76637eb0baca36709c8af9ae6b8cc616b8d67d845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7482" y="2270017"/>
            <a:ext cx="3415495" cy="2278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C:\Users\Admin\Desktop\P_20170909_1046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3865" y="2178591"/>
            <a:ext cx="3670135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9" name="Picture 2" descr="C:\Users\Admin\Desktop\image-0-02-05-139833bb6f52d2ca4842ea8c22363a6a4aefe8629ced815fdfc66046799b476e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4439" y="4538329"/>
            <a:ext cx="3429024" cy="2287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66840"/>
            <a:ext cx="3271520" cy="2453640"/>
          </a:xfrm>
          <a:prstGeom prst="round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18" y="2202180"/>
            <a:ext cx="3271520" cy="24536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765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дминистратор\Desktop\0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61316" y="0"/>
            <a:ext cx="4482684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285728"/>
            <a:ext cx="678657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/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Главное правило членов нашего волонтерского отряда: не жди зова и приказа.</a:t>
            </a:r>
          </a:p>
          <a:p>
            <a:pPr indent="266700"/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Старайся сам увидеть, где нужны твои умелые руки, твоё доброе сердце.</a:t>
            </a:r>
          </a:p>
          <a:p>
            <a:pPr indent="266700"/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Сумей  сделать всё спокойно и скромно, не рассчитывай на похвалы и награду, а просто радуйся, что всем вокруг хорошо.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Администратор\Desktop\7-17046_1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571612"/>
            <a:ext cx="9144000" cy="3225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algn="ctr">
              <a:lnSpc>
                <a:spcPct val="150000"/>
              </a:lnSpc>
            </a:pPr>
            <a:r>
              <a:rPr lang="ru-RU" sz="3500" b="1" dirty="0" smtClean="0">
                <a:ln w="1905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Волонтерских дел не перечесть!</a:t>
            </a:r>
          </a:p>
          <a:p>
            <a:pPr marL="171450" algn="ctr">
              <a:lnSpc>
                <a:spcPct val="150000"/>
              </a:lnSpc>
            </a:pPr>
            <a:r>
              <a:rPr lang="ru-RU" sz="3500" b="1" dirty="0" smtClean="0">
                <a:ln w="1905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Поиск геройских путей без конца!</a:t>
            </a:r>
          </a:p>
          <a:p>
            <a:pPr marL="171450" algn="ctr">
              <a:lnSpc>
                <a:spcPct val="150000"/>
              </a:lnSpc>
            </a:pPr>
            <a:r>
              <a:rPr lang="ru-RU" sz="3500" b="1" dirty="0" smtClean="0">
                <a:ln w="1905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Звездой путеводной - отвага и честь</a:t>
            </a:r>
          </a:p>
          <a:p>
            <a:pPr marL="171450" algn="ctr">
              <a:lnSpc>
                <a:spcPct val="150000"/>
              </a:lnSpc>
            </a:pPr>
            <a:r>
              <a:rPr lang="ru-RU" sz="3500" b="1" dirty="0" smtClean="0">
                <a:ln w="1905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И добрые, чуткие наши сердца!</a:t>
            </a:r>
            <a:endParaRPr lang="ru-RU" sz="3500" b="1" dirty="0">
              <a:ln w="1905">
                <a:solidFill>
                  <a:schemeClr val="tx1"/>
                </a:solidFill>
              </a:ln>
              <a:solidFill>
                <a:srgbClr val="00206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Администратор\Desktop\2407201316450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30000"/>
          </a:blip>
          <a:srcRect/>
          <a:stretch>
            <a:fillRect/>
          </a:stretch>
        </p:blipFill>
        <p:spPr bwMode="auto">
          <a:xfrm>
            <a:off x="0" y="0"/>
            <a:ext cx="9144000" cy="714377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0" y="0"/>
            <a:ext cx="885828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905">
                  <a:solidFill>
                    <a:schemeClr val="tx1"/>
                  </a:solidFill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-Ты доброволец и  не равнодушен к будущему своей страны?</a:t>
            </a:r>
          </a:p>
          <a:p>
            <a:pPr algn="r"/>
            <a:r>
              <a:rPr lang="ru-RU" sz="5400" b="1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- Ты с нами!</a:t>
            </a:r>
          </a:p>
          <a:p>
            <a:endParaRPr lang="ru-RU" sz="1000" b="1" dirty="0" smtClean="0">
              <a:ln w="1905">
                <a:solidFill>
                  <a:schemeClr val="tx1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r>
              <a:rPr lang="ru-RU" sz="3200" b="1" dirty="0" smtClean="0">
                <a:ln w="1905">
                  <a:solidFill>
                    <a:schemeClr val="tx1"/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-</a:t>
            </a:r>
            <a:r>
              <a:rPr lang="ru-RU" sz="3200" b="1" dirty="0" smtClean="0">
                <a:ln w="1905">
                  <a:solidFill>
                    <a:schemeClr val="tx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Ты добр к окружающим и у тебя есть желание творить добро?</a:t>
            </a:r>
          </a:p>
          <a:p>
            <a:pPr algn="r"/>
            <a:r>
              <a:rPr lang="ru-RU" sz="4000" b="1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-</a:t>
            </a:r>
            <a:r>
              <a:rPr lang="ru-RU" sz="5400" b="1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Ты с нами</a:t>
            </a:r>
            <a:r>
              <a:rPr lang="ru-RU" sz="5400" b="1" dirty="0" smtClean="0">
                <a:ln w="1905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!</a:t>
            </a:r>
          </a:p>
          <a:p>
            <a:endParaRPr lang="ru-RU" sz="1000" b="1" dirty="0" smtClean="0">
              <a:ln w="1905">
                <a:solidFill>
                  <a:schemeClr val="tx1"/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r>
              <a:rPr lang="ru-RU" sz="3200" b="1" dirty="0" smtClean="0">
                <a:ln w="1905">
                  <a:solidFill>
                    <a:schemeClr val="tx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-Тебя волнуют проблемы экологии, здоровья, проведения досуга?</a:t>
            </a:r>
          </a:p>
          <a:p>
            <a:pPr algn="r"/>
            <a:r>
              <a:rPr lang="ru-RU" sz="5400" b="1" dirty="0" smtClean="0">
                <a:ln w="190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-Будь с нами!</a:t>
            </a:r>
            <a:endParaRPr lang="ru-RU" sz="5400" b="1" dirty="0">
              <a:ln w="1905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-6474"/>
            <a:ext cx="9001156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70609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abstract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10967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85720" y="1214422"/>
            <a:ext cx="8501090" cy="5509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solidFill>
                  <a:schemeClr val="bg1"/>
                </a:solidFill>
                <a:latin typeface="Georgia" pitchFamily="18" charset="0"/>
              </a:rPr>
              <a:t>- </a:t>
            </a:r>
            <a:r>
              <a:rPr lang="ru-RU" sz="3200" dirty="0">
                <a:solidFill>
                  <a:schemeClr val="bg1"/>
                </a:solidFill>
                <a:latin typeface="Georgia" pitchFamily="18" charset="0"/>
              </a:rPr>
              <a:t>воспитание доброты, чуткости, сострадания и сопереживания, терпимости и доброжелательности;</a:t>
            </a:r>
          </a:p>
          <a:p>
            <a:pPr algn="just"/>
            <a:r>
              <a:rPr lang="ru-RU" sz="3200" dirty="0">
                <a:solidFill>
                  <a:schemeClr val="bg1"/>
                </a:solidFill>
                <a:latin typeface="Georgia" pitchFamily="18" charset="0"/>
              </a:rPr>
              <a:t>- возрождение лучших отечественных традиций благотворительности;</a:t>
            </a:r>
          </a:p>
          <a:p>
            <a:pPr algn="just"/>
            <a:r>
              <a:rPr lang="ru-RU" sz="3200" dirty="0">
                <a:solidFill>
                  <a:schemeClr val="bg1"/>
                </a:solidFill>
                <a:latin typeface="Georgia" pitchFamily="18" charset="0"/>
              </a:rPr>
              <a:t>- развитие детской инициативы по оказанию помощи нуждающимся в их заботе и внимании социально-незащищенным категориям граждан;</a:t>
            </a:r>
          </a:p>
          <a:p>
            <a:pPr algn="just"/>
            <a:r>
              <a:rPr lang="ru-RU" sz="3200" dirty="0">
                <a:solidFill>
                  <a:schemeClr val="bg1"/>
                </a:solidFill>
                <a:latin typeface="Georgia" pitchFamily="18" charset="0"/>
              </a:rPr>
              <a:t>- сосредоточение главного акцента на деятельности в </a:t>
            </a:r>
            <a:r>
              <a:rPr lang="ru-RU" sz="3200" dirty="0" err="1">
                <a:solidFill>
                  <a:schemeClr val="bg1"/>
                </a:solidFill>
                <a:latin typeface="Georgia" pitchFamily="18" charset="0"/>
              </a:rPr>
              <a:t>микрозоне</a:t>
            </a:r>
            <a:r>
              <a:rPr lang="ru-RU" sz="3200" dirty="0">
                <a:solidFill>
                  <a:schemeClr val="bg1"/>
                </a:solidFill>
                <a:latin typeface="Georgia" pitchFamily="18" charset="0"/>
              </a:rPr>
              <a:t> школы.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357166"/>
            <a:ext cx="535785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algn="just"/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Georgia" pitchFamily="18" charset="0"/>
              </a:rPr>
              <a:t>Цели и задачи:</a:t>
            </a:r>
          </a:p>
        </p:txBody>
      </p:sp>
    </p:spTree>
    <p:extLst>
      <p:ext uri="{BB962C8B-B14F-4D97-AF65-F5344CB8AC3E}">
        <p14:creationId xmlns:p14="http://schemas.microsoft.com/office/powerpoint/2010/main" xmlns="" val="22382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Администратор\Desktop\abstract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10967" cy="6858000"/>
          </a:xfrm>
          <a:prstGeom prst="rect">
            <a:avLst/>
          </a:prstGeom>
          <a:noFill/>
        </p:spPr>
      </p:pic>
      <p:pic>
        <p:nvPicPr>
          <p:cNvPr id="3" name="Picture 13" descr="simvolvolonter1o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18"/>
          <p:cNvSpPr>
            <a:spLocks noChangeArrowheads="1"/>
          </p:cNvSpPr>
          <p:nvPr/>
        </p:nvSpPr>
        <p:spPr bwMode="auto">
          <a:xfrm>
            <a:off x="0" y="1828800"/>
            <a:ext cx="3962400" cy="838200"/>
          </a:xfrm>
          <a:prstGeom prst="ellipse">
            <a:avLst/>
          </a:prstGeom>
          <a:ln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5" name="WordArt 19"/>
          <p:cNvSpPr>
            <a:spLocks noChangeArrowheads="1" noChangeShapeType="1" noTextEdit="1"/>
          </p:cNvSpPr>
          <p:nvPr/>
        </p:nvSpPr>
        <p:spPr bwMode="auto">
          <a:xfrm>
            <a:off x="0" y="1828800"/>
            <a:ext cx="40386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Georgia"/>
              </a:rPr>
              <a:t>"Забота"</a:t>
            </a:r>
          </a:p>
        </p:txBody>
      </p:sp>
      <p:sp>
        <p:nvSpPr>
          <p:cNvPr id="6" name="Oval 27"/>
          <p:cNvSpPr>
            <a:spLocks noChangeArrowheads="1"/>
          </p:cNvSpPr>
          <p:nvPr/>
        </p:nvSpPr>
        <p:spPr bwMode="auto">
          <a:xfrm>
            <a:off x="0" y="5486400"/>
            <a:ext cx="4495800" cy="914400"/>
          </a:xfrm>
          <a:prstGeom prst="ellipse">
            <a:avLst/>
          </a:prstGeom>
          <a:ln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7" name="WordArt 28"/>
          <p:cNvSpPr>
            <a:spLocks noChangeArrowheads="1" noChangeShapeType="1" noTextEdit="1"/>
          </p:cNvSpPr>
          <p:nvPr/>
        </p:nvSpPr>
        <p:spPr bwMode="auto">
          <a:xfrm>
            <a:off x="381000" y="5562600"/>
            <a:ext cx="3886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Georgia"/>
              </a:rPr>
              <a:t>"Память"</a:t>
            </a:r>
          </a:p>
        </p:txBody>
      </p:sp>
      <p:sp>
        <p:nvSpPr>
          <p:cNvPr id="8" name="Line 29"/>
          <p:cNvSpPr>
            <a:spLocks noChangeShapeType="1"/>
          </p:cNvSpPr>
          <p:nvPr/>
        </p:nvSpPr>
        <p:spPr bwMode="auto">
          <a:xfrm flipH="1">
            <a:off x="2514600" y="1524000"/>
            <a:ext cx="38100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Oval 30"/>
          <p:cNvSpPr>
            <a:spLocks noChangeArrowheads="1"/>
          </p:cNvSpPr>
          <p:nvPr/>
        </p:nvSpPr>
        <p:spPr bwMode="auto">
          <a:xfrm>
            <a:off x="1828800" y="0"/>
            <a:ext cx="7315200" cy="1752600"/>
          </a:xfrm>
          <a:prstGeom prst="ellipse">
            <a:avLst/>
          </a:prstGeom>
          <a:ln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10" name="WordArt 31"/>
          <p:cNvSpPr>
            <a:spLocks noChangeArrowheads="1" noChangeShapeType="1" noTextEdit="1"/>
          </p:cNvSpPr>
          <p:nvPr/>
        </p:nvSpPr>
        <p:spPr bwMode="auto">
          <a:xfrm>
            <a:off x="2357422" y="357166"/>
            <a:ext cx="6481778" cy="10572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285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Georgia" pitchFamily="18" charset="0"/>
              </a:rPr>
              <a:t>Направления</a:t>
            </a:r>
          </a:p>
          <a:p>
            <a:pPr algn="ctr"/>
            <a:r>
              <a:rPr lang="ru-RU" sz="2000" b="1" kern="10" dirty="0">
                <a:ln w="285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Georgia" pitchFamily="18" charset="0"/>
              </a:rPr>
              <a:t> волонтёрской работы</a:t>
            </a:r>
          </a:p>
        </p:txBody>
      </p:sp>
      <p:sp>
        <p:nvSpPr>
          <p:cNvPr id="11" name="Line 32"/>
          <p:cNvSpPr>
            <a:spLocks noChangeShapeType="1"/>
          </p:cNvSpPr>
          <p:nvPr/>
        </p:nvSpPr>
        <p:spPr bwMode="auto">
          <a:xfrm flipH="1">
            <a:off x="7010400" y="1676400"/>
            <a:ext cx="0" cy="838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33"/>
          <p:cNvSpPr>
            <a:spLocks noChangeShapeType="1"/>
          </p:cNvSpPr>
          <p:nvPr/>
        </p:nvSpPr>
        <p:spPr bwMode="auto">
          <a:xfrm flipH="1">
            <a:off x="6248400" y="1752600"/>
            <a:ext cx="0" cy="2438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Line 36"/>
          <p:cNvSpPr>
            <a:spLocks noChangeShapeType="1"/>
          </p:cNvSpPr>
          <p:nvPr/>
        </p:nvSpPr>
        <p:spPr bwMode="auto">
          <a:xfrm flipH="1">
            <a:off x="3048000" y="1752600"/>
            <a:ext cx="2209800" cy="3810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Line 38"/>
          <p:cNvSpPr>
            <a:spLocks noChangeShapeType="1"/>
          </p:cNvSpPr>
          <p:nvPr/>
        </p:nvSpPr>
        <p:spPr bwMode="auto">
          <a:xfrm flipH="1">
            <a:off x="3276600" y="1752600"/>
            <a:ext cx="1143000" cy="1752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Oval 41"/>
          <p:cNvSpPr>
            <a:spLocks noChangeArrowheads="1"/>
          </p:cNvSpPr>
          <p:nvPr/>
        </p:nvSpPr>
        <p:spPr bwMode="auto">
          <a:xfrm>
            <a:off x="0" y="3500438"/>
            <a:ext cx="4724400" cy="1066808"/>
          </a:xfrm>
          <a:prstGeom prst="ellipse">
            <a:avLst/>
          </a:prstGeom>
          <a:ln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ru-RU" sz="4600" b="1" kern="10" dirty="0" smtClean="0">
              <a:ln>
                <a:solidFill>
                  <a:schemeClr val="tx1"/>
                </a:solidFill>
              </a:ln>
              <a:solidFill>
                <a:schemeClr val="folHlink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Georgia"/>
            </a:endParaRPr>
          </a:p>
          <a:p>
            <a:pPr algn="ctr"/>
            <a:r>
              <a:rPr lang="ru-RU" sz="4600" b="1" kern="10" dirty="0" smtClean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Georgia"/>
              </a:rPr>
              <a:t>"Детский мир"</a:t>
            </a:r>
          </a:p>
          <a:p>
            <a:endParaRPr lang="ru-RU" sz="4600" dirty="0"/>
          </a:p>
        </p:txBody>
      </p:sp>
      <p:sp>
        <p:nvSpPr>
          <p:cNvPr id="17" name="Line 45"/>
          <p:cNvSpPr>
            <a:spLocks noChangeShapeType="1"/>
          </p:cNvSpPr>
          <p:nvPr/>
        </p:nvSpPr>
        <p:spPr bwMode="auto">
          <a:xfrm flipH="1">
            <a:off x="7772400" y="1600200"/>
            <a:ext cx="76200" cy="4191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" name="Oval 46"/>
          <p:cNvSpPr>
            <a:spLocks noChangeArrowheads="1"/>
          </p:cNvSpPr>
          <p:nvPr/>
        </p:nvSpPr>
        <p:spPr bwMode="auto">
          <a:xfrm>
            <a:off x="4038600" y="2514600"/>
            <a:ext cx="5105400" cy="914400"/>
          </a:xfrm>
          <a:prstGeom prst="ellipse">
            <a:avLst/>
          </a:prstGeom>
          <a:ln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19" name="WordArt 47"/>
          <p:cNvSpPr>
            <a:spLocks noChangeArrowheads="1" noChangeShapeType="1" noTextEdit="1"/>
          </p:cNvSpPr>
          <p:nvPr/>
        </p:nvSpPr>
        <p:spPr bwMode="auto">
          <a:xfrm>
            <a:off x="4343400" y="2514600"/>
            <a:ext cx="45720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Georgia"/>
              </a:rPr>
              <a:t>"Чистый город"</a:t>
            </a:r>
          </a:p>
        </p:txBody>
      </p:sp>
      <p:sp>
        <p:nvSpPr>
          <p:cNvPr id="20" name="Oval 48"/>
          <p:cNvSpPr>
            <a:spLocks noChangeArrowheads="1"/>
          </p:cNvSpPr>
          <p:nvPr/>
        </p:nvSpPr>
        <p:spPr bwMode="auto">
          <a:xfrm>
            <a:off x="4038600" y="4191000"/>
            <a:ext cx="5105400" cy="1295400"/>
          </a:xfrm>
          <a:prstGeom prst="ellipse">
            <a:avLst/>
          </a:prstGeom>
          <a:ln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21" name="WordArt 49"/>
          <p:cNvSpPr>
            <a:spLocks noChangeArrowheads="1" noChangeShapeType="1" noTextEdit="1"/>
          </p:cNvSpPr>
          <p:nvPr/>
        </p:nvSpPr>
        <p:spPr bwMode="auto">
          <a:xfrm>
            <a:off x="4114800" y="4343400"/>
            <a:ext cx="4648200" cy="99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Georgia"/>
              </a:rPr>
              <a:t>"Праздничный</a:t>
            </a:r>
          </a:p>
          <a:p>
            <a:pPr algn="ctr"/>
            <a:r>
              <a:rPr lang="ru-RU" sz="3600" b="1" kern="10" dirty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Georgia"/>
              </a:rPr>
              <a:t> проспект"</a:t>
            </a:r>
          </a:p>
        </p:txBody>
      </p:sp>
      <p:sp>
        <p:nvSpPr>
          <p:cNvPr id="22" name="Oval 50"/>
          <p:cNvSpPr>
            <a:spLocks noChangeArrowheads="1"/>
          </p:cNvSpPr>
          <p:nvPr/>
        </p:nvSpPr>
        <p:spPr bwMode="auto">
          <a:xfrm>
            <a:off x="4800600" y="5791200"/>
            <a:ext cx="4495800" cy="1066800"/>
          </a:xfrm>
          <a:prstGeom prst="ellipse">
            <a:avLst/>
          </a:prstGeom>
          <a:ln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23" name="WordArt 51"/>
          <p:cNvSpPr>
            <a:spLocks noChangeArrowheads="1" noChangeShapeType="1" noTextEdit="1"/>
          </p:cNvSpPr>
          <p:nvPr/>
        </p:nvSpPr>
        <p:spPr bwMode="auto">
          <a:xfrm>
            <a:off x="4876800" y="5943600"/>
            <a:ext cx="42672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>
                  <a:solidFill>
                    <a:schemeClr val="tx1"/>
                  </a:solidFill>
                </a:ln>
                <a:solidFill>
                  <a:schemeClr val="folHlink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Georgia"/>
              </a:rPr>
              <a:t>"Окно в природу"</a:t>
            </a:r>
          </a:p>
        </p:txBody>
      </p:sp>
    </p:spTree>
    <p:extLst>
      <p:ext uri="{BB962C8B-B14F-4D97-AF65-F5344CB8AC3E}">
        <p14:creationId xmlns:p14="http://schemas.microsoft.com/office/powerpoint/2010/main" xmlns="" val="1573816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дминистратор\Desktop\abstract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10967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0718" y="0"/>
            <a:ext cx="4727742" cy="265935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544" y="-71964"/>
            <a:ext cx="757242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6700" b="1" dirty="0" smtClean="0">
                <a:ln w="190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2286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+mj-ea"/>
                <a:cs typeface="+mj-cs"/>
              </a:rPr>
              <a:t>Наша </a:t>
            </a:r>
          </a:p>
          <a:p>
            <a:pPr marL="2686050" lvl="0" indent="-1524000">
              <a:spcBef>
                <a:spcPct val="0"/>
              </a:spcBef>
            </a:pPr>
            <a:r>
              <a:rPr lang="ru-RU" sz="6700" b="1" dirty="0" smtClean="0">
                <a:ln w="190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2286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ea typeface="+mj-ea"/>
                <a:cs typeface="+mj-cs"/>
              </a:rPr>
              <a:t>память</a:t>
            </a:r>
            <a:endParaRPr lang="ru-RU" sz="6700" b="1" dirty="0">
              <a:ln w="1905"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228600">
                  <a:schemeClr val="bg1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37"/>
          <a:stretch/>
        </p:blipFill>
        <p:spPr>
          <a:xfrm>
            <a:off x="4596323" y="2049038"/>
            <a:ext cx="4595595" cy="27599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33"/>
          <a:stretch/>
        </p:blipFill>
        <p:spPr>
          <a:xfrm>
            <a:off x="-36512" y="4005064"/>
            <a:ext cx="4418011" cy="285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5744" y="4145797"/>
            <a:ext cx="3886174" cy="27292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014465"/>
            <a:ext cx="4645969" cy="21313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5899" y="4129590"/>
            <a:ext cx="3659491" cy="27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693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Администратор\Desktop\abstract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6967" y="0"/>
            <a:ext cx="9210967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11018" y="4456184"/>
            <a:ext cx="3819352" cy="2366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2062103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wrap="square">
            <a:spAutoFit/>
          </a:bodyPr>
          <a:lstStyle/>
          <a:p>
            <a:pPr marL="171450"/>
            <a:r>
              <a:rPr lang="ru-RU" sz="6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14300">
                    <a:schemeClr val="bg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Georgia" pitchFamily="18" charset="0"/>
              </a:rPr>
              <a:t>Концерт ко Дню пожилого человека </a:t>
            </a:r>
            <a:endParaRPr lang="ru-RU" sz="6400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14300">
                  <a:schemeClr val="bg1"/>
                </a:glow>
                <a:outerShdw blurRad="50800" dist="50800" dir="5400000" algn="ctr" rotWithShape="0">
                  <a:schemeClr val="tx1"/>
                </a:outerShdw>
              </a:effectLst>
              <a:latin typeface="Georgia" pitchFamily="18" charset="0"/>
            </a:endParaRPr>
          </a:p>
        </p:txBody>
      </p:sp>
      <p:pic>
        <p:nvPicPr>
          <p:cNvPr id="2050" name="Picture 2" descr="C:\Users\Admin\Desktop\DSCN33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3893" y="4492773"/>
            <a:ext cx="4009353" cy="2330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018" y="2022396"/>
            <a:ext cx="4190177" cy="2356975"/>
          </a:xfrm>
          <a:prstGeom prst="round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8801" y="2053545"/>
            <a:ext cx="4107592" cy="231693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742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abstract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10967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785794"/>
            <a:ext cx="5143504" cy="3166824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7200"/>
            <a:r>
              <a:rPr lang="ru-RU" b="1" dirty="0" smtClean="0">
                <a:solidFill>
                  <a:schemeClr val="tx1"/>
                </a:solidFill>
                <a:latin typeface="Georgia" pitchFamily="18" charset="0"/>
              </a:rPr>
              <a:t>Мы заботимся и  о наших младших школьниках: ежегодно проводим неделю октябрят в дружине, организуем совместные праздники, концерты, игровые программы, акции, торжественный прием в октябрята; помогаем готовить задания по станциям игры-путешествия «октябрята по стране Октября»</a:t>
            </a:r>
            <a:endParaRPr lang="ru-RU" b="1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0" indent="-6096000"/>
            <a:r>
              <a:rPr lang="ru-RU" sz="4400" b="1" dirty="0" smtClean="0">
                <a:ln w="190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14300">
                    <a:schemeClr val="bg1"/>
                  </a:glow>
                  <a:outerShdw dist="50800" dir="7440000" sx="99000" sy="99000" algn="ctr" rotWithShape="0">
                    <a:schemeClr val="tx1"/>
                  </a:outerShdw>
                </a:effectLst>
                <a:latin typeface="Georgia" pitchFamily="18" charset="0"/>
              </a:rPr>
              <a:t>По тропинкам страны октябрят </a:t>
            </a:r>
            <a:endParaRPr lang="ru-RU" sz="4400" b="1" dirty="0">
              <a:ln w="1905"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14300">
                  <a:schemeClr val="bg1"/>
                </a:glow>
                <a:outerShdw dist="50800" dir="7440000" sx="99000" sy="99000" algn="ctr" rotWithShape="0">
                  <a:schemeClr val="tx1"/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0841" y="4000504"/>
            <a:ext cx="4377143" cy="2857496"/>
          </a:xfrm>
          <a:prstGeom prst="round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644964"/>
            <a:ext cx="2427734" cy="3236979"/>
          </a:xfrm>
          <a:prstGeom prst="round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2296" y="1399727"/>
            <a:ext cx="2386051" cy="3181401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дминистратор\Desktop\abstract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10967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54" y="273383"/>
            <a:ext cx="4493814" cy="2991195"/>
          </a:xfrm>
          <a:prstGeom prst="round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58" y="3537961"/>
            <a:ext cx="4537105" cy="3059001"/>
          </a:xfrm>
          <a:prstGeom prst="round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2214" y="265371"/>
            <a:ext cx="4391786" cy="2999207"/>
          </a:xfrm>
          <a:prstGeom prst="round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524" y="3537961"/>
            <a:ext cx="4178516" cy="313388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392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1076</TotalTime>
  <Words>333</Words>
  <Application>Microsoft Office PowerPoint</Application>
  <PresentationFormat>Экран (4:3)</PresentationFormat>
  <Paragraphs>54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egor</dc:creator>
  <cp:lastModifiedBy>User</cp:lastModifiedBy>
  <cp:revision>126</cp:revision>
  <dcterms:created xsi:type="dcterms:W3CDTF">2013-11-26T20:09:40Z</dcterms:created>
  <dcterms:modified xsi:type="dcterms:W3CDTF">2018-12-07T06:28:56Z</dcterms:modified>
</cp:coreProperties>
</file>