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280" r:id="rId3"/>
    <p:sldId id="281" r:id="rId4"/>
    <p:sldId id="259" r:id="rId5"/>
    <p:sldId id="265" r:id="rId6"/>
    <p:sldId id="267" r:id="rId7"/>
    <p:sldId id="266" r:id="rId8"/>
    <p:sldId id="268" r:id="rId9"/>
    <p:sldId id="269" r:id="rId10"/>
    <p:sldId id="270" r:id="rId11"/>
    <p:sldId id="271" r:id="rId12"/>
    <p:sldId id="285" r:id="rId13"/>
    <p:sldId id="272" r:id="rId14"/>
    <p:sldId id="284" r:id="rId15"/>
    <p:sldId id="273" r:id="rId16"/>
    <p:sldId id="274" r:id="rId17"/>
    <p:sldId id="282" r:id="rId18"/>
    <p:sldId id="279" r:id="rId19"/>
  </p:sldIdLst>
  <p:sldSz cx="7738745" cy="7738745"/>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7" userDrawn="1">
          <p15:clr>
            <a:srgbClr val="A4A3A4"/>
          </p15:clr>
        </p15:guide>
        <p15:guide id="2" pos="23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7" d="100"/>
          <a:sy n="67" d="100"/>
        </p:scale>
        <p:origin x="-2203" y="-254"/>
      </p:cViewPr>
      <p:guideLst>
        <p:guide orient="horz" pos="2437"/>
        <p:guide pos="23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4" name="Freeform 6"/>
          <p:cNvSpPr/>
          <p:nvPr/>
        </p:nvSpPr>
        <p:spPr bwMode="auto">
          <a:xfrm>
            <a:off x="0" y="4879910"/>
            <a:ext cx="1107452" cy="877810"/>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 name="T22" fmla="*/ 0 w 372"/>
              <a:gd name="T23" fmla="*/ 0 h 166"/>
              <a:gd name="T24" fmla="*/ 372 w 372"/>
              <a:gd name="T2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p>
        </p:txBody>
      </p:sp>
      <p:sp>
        <p:nvSpPr>
          <p:cNvPr id="2" name="Title 1"/>
          <p:cNvSpPr>
            <a:spLocks noGrp="1"/>
          </p:cNvSpPr>
          <p:nvPr>
            <p:ph type="ctrTitle"/>
          </p:nvPr>
        </p:nvSpPr>
        <p:spPr>
          <a:xfrm>
            <a:off x="1643544" y="2837657"/>
            <a:ext cx="5659189" cy="2553486"/>
          </a:xfrm>
          <a:prstGeom prst="rect">
            <a:avLst/>
          </a:prstGeo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643544" y="5391140"/>
            <a:ext cx="5659189" cy="1270979"/>
          </a:xfrm>
          <a:prstGeom prst="rect">
            <a:avLst/>
          </a:prstGeo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5" name="Date Placeholder 3"/>
          <p:cNvSpPr>
            <a:spLocks noGrp="1"/>
          </p:cNvSpPr>
          <p:nvPr>
            <p:ph type="dt" sz="half" idx="10"/>
          </p:nvPr>
        </p:nvSpPr>
        <p:spPr>
          <a:xfrm>
            <a:off x="6577196" y="6918579"/>
            <a:ext cx="727553" cy="417408"/>
          </a:xfrm>
          <a:prstGeom prst="rect">
            <a:avLst/>
          </a:prstGeom>
        </p:spPr>
        <p:txBody>
          <a:bodyPr/>
          <a:lstStyle>
            <a:lvl1pPr>
              <a:defRPr/>
            </a:lvl1pPr>
          </a:lstStyle>
          <a:p>
            <a:pPr>
              <a:defRPr/>
            </a:pPr>
            <a:fld id="{A6BF8DA5-EEFB-4971-82ED-57BB00BAF191}" type="datetimeFigureOut">
              <a:rPr lang="en-US"/>
            </a:fld>
            <a:endParaRPr lang="en-US"/>
          </a:p>
        </p:txBody>
      </p:sp>
      <p:sp>
        <p:nvSpPr>
          <p:cNvPr id="6" name="Footer Placeholder 4"/>
          <p:cNvSpPr>
            <a:spLocks noGrp="1"/>
          </p:cNvSpPr>
          <p:nvPr>
            <p:ph type="ftr" sz="quarter" idx="11"/>
          </p:nvPr>
        </p:nvSpPr>
        <p:spPr>
          <a:xfrm>
            <a:off x="1643544" y="6923955"/>
            <a:ext cx="4836914" cy="41203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337576" y="5111008"/>
            <a:ext cx="494776" cy="412033"/>
          </a:xfrm>
          <a:prstGeom prst="rect">
            <a:avLst/>
          </a:prstGeom>
        </p:spPr>
        <p:txBody>
          <a:bodyPr/>
          <a:lstStyle>
            <a:lvl1pPr>
              <a:defRPr/>
            </a:lvl1pPr>
          </a:lstStyle>
          <a:p>
            <a:pPr>
              <a:defRPr/>
            </a:pPr>
            <a:fld id="{490417C6-8540-4048-8877-D6D383AD09F0}"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jpeg"/><Relationship Id="rId1" Type="http://schemas.openxmlformats.org/officeDocument/2006/relationships/image" Target="../media/image39.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GIF"/><Relationship Id="rId1" Type="http://schemas.openxmlformats.org/officeDocument/2006/relationships/image" Target="../media/image48.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4.jpeg"/><Relationship Id="rId3" Type="http://schemas.openxmlformats.org/officeDocument/2006/relationships/image" Target="../media/image53.png"/><Relationship Id="rId2" Type="http://schemas.openxmlformats.org/officeDocument/2006/relationships/hyperlink" Target="mailto:tiflosinger@mail.ru" TargetMode="External"/><Relationship Id="rId1"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pn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ctrTitle"/>
          </p:nvPr>
        </p:nvSpPr>
        <p:spPr>
          <a:xfrm>
            <a:off x="1158242" y="2717403"/>
            <a:ext cx="5659190" cy="2552816"/>
          </a:xfrm>
        </p:spPr>
        <p:style>
          <a:lnRef idx="0">
            <a:scrgbClr r="0" g="0" b="0"/>
          </a:lnRef>
          <a:fillRef idx="1001">
            <a:schemeClr val="lt2"/>
          </a:fillRef>
          <a:effectRef idx="0">
            <a:scrgbClr r="0" g="0" b="0"/>
          </a:effectRef>
          <a:fontRef idx="major"/>
        </p:style>
        <p:txBody>
          <a:bodyPr/>
          <a:lstStyle/>
          <a:p>
            <a:pPr algn="ctr"/>
            <a:r>
              <a:rPr lang="ru-RU" altLang="ru-RU" dirty="0"/>
              <a:t>ДОСТУПНАЯ СРЕДА</a:t>
            </a:r>
            <a:endParaRPr lang="ru-RU" altLang="ru-RU" dirty="0"/>
          </a:p>
        </p:txBody>
      </p:sp>
      <p:sp>
        <p:nvSpPr>
          <p:cNvPr id="3" name="Подзаголовок 2"/>
          <p:cNvSpPr>
            <a:spLocks noGrp="1"/>
          </p:cNvSpPr>
          <p:nvPr>
            <p:ph type="subTitle" idx="1"/>
          </p:nvPr>
        </p:nvSpPr>
        <p:spPr>
          <a:xfrm>
            <a:off x="1176052" y="5093667"/>
            <a:ext cx="5659190" cy="2376264"/>
          </a:xfrm>
        </p:spPr>
        <p:txBody>
          <a:bodyPr rtlCol="0">
            <a:normAutofit fontScale="92500" lnSpcReduction="20000"/>
          </a:bodyPr>
          <a:lstStyle/>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r>
              <a:rPr lang="ru-RU" dirty="0">
                <a:solidFill>
                  <a:schemeClr val="tx1"/>
                </a:solidFill>
              </a:rPr>
              <a:t>ДЛЯ ЛЮДЕЙ С ОСЛАБЛЕННЫМ ЗРЕНИЕМ И НЕЗРЯЧИХ </a:t>
            </a: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a:p>
            <a:pPr algn="ctr" fontAlgn="auto">
              <a:spcAft>
                <a:spcPts val="0"/>
              </a:spcAft>
              <a:buFont typeface="Wingdings 3" panose="05040102010807070707" charset="2"/>
              <a:buNone/>
              <a:defRPr/>
            </a:pPr>
            <a:r>
              <a:rPr lang="ru-RU" dirty="0">
                <a:solidFill>
                  <a:schemeClr val="tx1"/>
                </a:solidFill>
              </a:rPr>
              <a:t>2025 </a:t>
            </a:r>
            <a:endParaRPr lang="ru-RU" dirty="0">
              <a:solidFill>
                <a:schemeClr val="tx1"/>
              </a:solidFill>
            </a:endParaRPr>
          </a:p>
          <a:p>
            <a:pPr algn="ctr" fontAlgn="auto">
              <a:spcAft>
                <a:spcPts val="0"/>
              </a:spcAft>
              <a:buFont typeface="Wingdings 3" panose="05040102010807070707" charset="2"/>
              <a:buNone/>
              <a:defRPr/>
            </a:pPr>
            <a:endParaRPr lang="ru-RU" dirty="0">
              <a:solidFill>
                <a:schemeClr val="tx1"/>
              </a:solidFill>
            </a:endParaRPr>
          </a:p>
        </p:txBody>
      </p:sp>
      <p:sp>
        <p:nvSpPr>
          <p:cNvPr id="18435" name="TextBox 6"/>
          <p:cNvSpPr txBox="1">
            <a:spLocks noChangeArrowheads="1"/>
          </p:cNvSpPr>
          <p:nvPr/>
        </p:nvSpPr>
        <p:spPr bwMode="auto">
          <a:xfrm>
            <a:off x="1582074" y="773906"/>
            <a:ext cx="5760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endParaRPr lang="ru-RU" altLang="ru-RU"/>
          </a:p>
        </p:txBody>
      </p:sp>
      <p:sp>
        <p:nvSpPr>
          <p:cNvPr id="9" name="Заголовок 1"/>
          <p:cNvSpPr txBox="1"/>
          <p:nvPr/>
        </p:nvSpPr>
        <p:spPr>
          <a:xfrm>
            <a:off x="808245" y="274093"/>
            <a:ext cx="6394804" cy="1028292"/>
          </a:xfrm>
          <a:prstGeom prst="rect">
            <a:avLst/>
          </a:prstGeom>
        </p:spPr>
        <p:txBody>
          <a:bodyPr anchor="b">
            <a:normAutofit fontScale="92500" lnSpcReduction="20000"/>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a:r>
              <a:rPr lang="ru-RU" altLang="ru-RU" sz="2000" b="1" dirty="0">
                <a:solidFill>
                  <a:srgbClr val="7C240C"/>
                </a:solidFill>
                <a:latin typeface="Biome"/>
                <a:ea typeface="Blackadder ITC" panose="04020505051007020D02" pitchFamily="82" charset="0"/>
                <a:cs typeface="Blackadder ITC" panose="04020505051007020D02" pitchFamily="82" charset="0"/>
              </a:rPr>
              <a:t>Производственное унитарное предприятие «ТИФЛОС»</a:t>
            </a:r>
            <a:br>
              <a:rPr lang="ru-RU" altLang="ru-RU" sz="2000" b="1" dirty="0">
                <a:solidFill>
                  <a:srgbClr val="7C240C"/>
                </a:solidFill>
                <a:latin typeface="Biome"/>
                <a:ea typeface="Blackadder ITC" panose="04020505051007020D02" pitchFamily="82" charset="0"/>
                <a:cs typeface="Blackadder ITC" panose="04020505051007020D02" pitchFamily="82" charset="0"/>
              </a:rPr>
            </a:br>
            <a:r>
              <a:rPr lang="ru-RU" altLang="ru-RU" dirty="0">
                <a:solidFill>
                  <a:srgbClr val="7C240C"/>
                </a:solidFill>
              </a:rPr>
              <a:t>Общественного Объединения «Белорусское Товарищество Инвалидов по Зрению»</a:t>
            </a:r>
            <a:endParaRPr lang="ru-RU" altLang="ru-RU" sz="2000" dirty="0">
              <a:solidFill>
                <a:srgbClr val="7C240C"/>
              </a:solidFill>
            </a:endParaRPr>
          </a:p>
        </p:txBody>
      </p:sp>
      <p:pic>
        <p:nvPicPr>
          <p:cNvPr id="18437" name="Рисунок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99605" y="1493267"/>
            <a:ext cx="417646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6096" y="15240"/>
            <a:ext cx="3569208" cy="6489192"/>
          </a:xfrm>
          <a:prstGeom prst="rect">
            <a:avLst/>
          </a:prstGeom>
        </p:spPr>
      </p:pic>
      <p:pic>
        <p:nvPicPr>
          <p:cNvPr id="3" name="Рисунок 2"/>
          <p:cNvPicPr>
            <a:picLocks noChangeAspect="1"/>
          </p:cNvPicPr>
          <p:nvPr/>
        </p:nvPicPr>
        <p:blipFill>
          <a:blip r:embed="rId2"/>
          <a:stretch>
            <a:fillRect/>
          </a:stretch>
        </p:blipFill>
        <p:spPr>
          <a:xfrm>
            <a:off x="603504" y="4709160"/>
            <a:ext cx="2535936" cy="1795272"/>
          </a:xfrm>
          <a:prstGeom prst="rect">
            <a:avLst/>
          </a:prstGeom>
        </p:spPr>
      </p:pic>
      <p:pic>
        <p:nvPicPr>
          <p:cNvPr id="4" name="Рисунок 3"/>
          <p:cNvPicPr>
            <a:picLocks noChangeAspect="1"/>
          </p:cNvPicPr>
          <p:nvPr/>
        </p:nvPicPr>
        <p:blipFill>
          <a:blip r:embed="rId3"/>
          <a:stretch>
            <a:fillRect/>
          </a:stretch>
        </p:blipFill>
        <p:spPr>
          <a:xfrm>
            <a:off x="4369597" y="3940969"/>
            <a:ext cx="2295144" cy="1271016"/>
          </a:xfrm>
          <a:prstGeom prst="rect">
            <a:avLst/>
          </a:prstGeom>
        </p:spPr>
      </p:pic>
      <p:pic>
        <p:nvPicPr>
          <p:cNvPr id="5" name="Рисунок 4"/>
          <p:cNvPicPr>
            <a:picLocks noChangeAspect="1"/>
          </p:cNvPicPr>
          <p:nvPr/>
        </p:nvPicPr>
        <p:blipFill>
          <a:blip r:embed="rId4"/>
          <a:stretch>
            <a:fillRect/>
          </a:stretch>
        </p:blipFill>
        <p:spPr>
          <a:xfrm>
            <a:off x="4337304" y="5449824"/>
            <a:ext cx="2389632" cy="1664208"/>
          </a:xfrm>
          <a:prstGeom prst="rect">
            <a:avLst/>
          </a:prstGeom>
        </p:spPr>
      </p:pic>
      <p:sp>
        <p:nvSpPr>
          <p:cNvPr id="6" name="Прямоугольник 5"/>
          <p:cNvSpPr/>
          <p:nvPr/>
        </p:nvSpPr>
        <p:spPr>
          <a:xfrm>
            <a:off x="1414272" y="3572256"/>
            <a:ext cx="1255776" cy="188976"/>
          </a:xfrm>
          <a:prstGeom prst="rect">
            <a:avLst/>
          </a:prstGeom>
          <a:solidFill>
            <a:srgbClr val="313181"/>
          </a:solidFill>
        </p:spPr>
        <p:txBody>
          <a:bodyPr wrap="none" lIns="0" tIns="0" rIns="0" bIns="0">
            <a:noAutofit/>
          </a:bodyPr>
          <a:lstStyle/>
          <a:p>
            <a:pPr indent="0"/>
            <a:r>
              <a:rPr lang="en-US" sz="1700" b="1">
                <a:solidFill>
                  <a:srgbClr val="FFFFFF"/>
                </a:solidFill>
                <a:latin typeface="Corbel" panose="020B0503020204020204"/>
              </a:rPr>
              <a:t>релаксации</a:t>
            </a:r>
            <a:endParaRPr lang="en-US" sz="1700" b="1">
              <a:solidFill>
                <a:srgbClr val="FFFFFF"/>
              </a:solidFill>
              <a:latin typeface="Corbel" panose="020B0503020204020204"/>
            </a:endParaRPr>
          </a:p>
        </p:txBody>
      </p:sp>
      <p:sp>
        <p:nvSpPr>
          <p:cNvPr id="7" name="Прямоугольник 6"/>
          <p:cNvSpPr/>
          <p:nvPr/>
        </p:nvSpPr>
        <p:spPr>
          <a:xfrm>
            <a:off x="4047744" y="600456"/>
            <a:ext cx="2795016" cy="182880"/>
          </a:xfrm>
          <a:prstGeom prst="rect">
            <a:avLst/>
          </a:prstGeom>
          <a:solidFill>
            <a:srgbClr val="FFFFFF"/>
          </a:solidFill>
        </p:spPr>
        <p:txBody>
          <a:bodyPr wrap="none" lIns="0" tIns="0" rIns="0" bIns="0">
            <a:noAutofit/>
          </a:bodyPr>
          <a:lstStyle/>
          <a:p>
            <a:pPr indent="0"/>
            <a:r>
              <a:rPr lang="en-US" sz="1700" b="1">
                <a:solidFill>
                  <a:srgbClr val="00793A"/>
                </a:solidFill>
                <a:latin typeface="Corbel" panose="020B0503020204020204"/>
              </a:rPr>
              <a:t>Что такое тактильная схема?</a:t>
            </a:r>
            <a:endParaRPr lang="en-US" sz="1700" b="1">
              <a:solidFill>
                <a:srgbClr val="00793A"/>
              </a:solidFill>
              <a:latin typeface="Corbel" panose="020B0503020204020204"/>
            </a:endParaRPr>
          </a:p>
        </p:txBody>
      </p:sp>
      <p:sp>
        <p:nvSpPr>
          <p:cNvPr id="8" name="Прямоугольник 7"/>
          <p:cNvSpPr/>
          <p:nvPr/>
        </p:nvSpPr>
        <p:spPr>
          <a:xfrm>
            <a:off x="1085088" y="2645664"/>
            <a:ext cx="2191512" cy="243840"/>
          </a:xfrm>
          <a:prstGeom prst="rect">
            <a:avLst/>
          </a:prstGeom>
          <a:solidFill>
            <a:srgbClr val="FFFFFF"/>
          </a:solidFill>
        </p:spPr>
        <p:txBody>
          <a:bodyPr wrap="none" lIns="0" tIns="0" rIns="0" bIns="0">
            <a:noAutofit/>
          </a:bodyPr>
          <a:lstStyle/>
          <a:p>
            <a:pPr indent="0"/>
            <a:r>
              <a:rPr lang="en-US" sz="1700" b="1">
                <a:latin typeface="Times New Roman" panose="02020603050405020304"/>
              </a:rPr>
              <a:t>АДМИНИСТРАТОР</a:t>
            </a:r>
            <a:endParaRPr lang="en-US" sz="1700" b="1">
              <a:latin typeface="Times New Roman" panose="02020603050405020304"/>
            </a:endParaRPr>
          </a:p>
        </p:txBody>
      </p:sp>
      <p:sp>
        <p:nvSpPr>
          <p:cNvPr id="9" name="Прямоугольник 8"/>
          <p:cNvSpPr/>
          <p:nvPr/>
        </p:nvSpPr>
        <p:spPr>
          <a:xfrm>
            <a:off x="4032504" y="917448"/>
            <a:ext cx="3142488" cy="2453640"/>
          </a:xfrm>
          <a:prstGeom prst="rect">
            <a:avLst/>
          </a:prstGeom>
          <a:solidFill>
            <a:srgbClr val="FFFFFF"/>
          </a:solidFill>
        </p:spPr>
        <p:txBody>
          <a:bodyPr lIns="0" tIns="0" rIns="0" bIns="0">
            <a:noAutofit/>
          </a:bodyPr>
          <a:lstStyle/>
          <a:p>
            <a:pPr indent="0">
              <a:spcAft>
                <a:spcPts val="490"/>
              </a:spcAft>
            </a:pPr>
            <a:r>
              <a:rPr lang="en-US" sz="1100">
                <a:solidFill>
                  <a:srgbClr val="00793A"/>
                </a:solidFill>
                <a:latin typeface="Corbel" panose="020B0503020204020204"/>
              </a:rPr>
              <a:t>П</a:t>
            </a:r>
            <a:r>
              <a:rPr lang="en-US" sz="1100">
                <a:solidFill>
                  <a:srgbClr val="231F20"/>
                </a:solidFill>
                <a:latin typeface="Corbel" panose="020B0503020204020204"/>
              </a:rPr>
              <a:t>редставьте ситуацию, когда незрячий или слабовидящий человек попадает в совершенно новую для него обстановку. Очень трудно сориентироваться, передвигаясь самостоятельно и не имея представления о том, что находится вокруг тебя. Чтобы решить эту проблему, в зданиях устанавливаются тактильные схемы.</a:t>
            </a:r>
            <a:endParaRPr lang="en-US" sz="1100">
              <a:solidFill>
                <a:srgbClr val="231F20"/>
              </a:solidFill>
              <a:latin typeface="Corbel" panose="020B0503020204020204"/>
            </a:endParaRPr>
          </a:p>
          <a:p>
            <a:pPr indent="0"/>
            <a:r>
              <a:rPr lang="en-US" sz="1100">
                <a:solidFill>
                  <a:srgbClr val="231F20"/>
                </a:solidFill>
                <a:latin typeface="Corbel" panose="020B0503020204020204"/>
              </a:rPr>
              <a:t>Тактильные схемы (мнемосхемы) - это схемы помещений или территории, изготовленные с применением шрифта Брайля и рельефной графики, а также обычного плоскопечатного шрифта. Тактильные схемы необходимы для того, чтобы люди с инвалидностью по зрению могли самостоятельно ориентироваться в пространстве.</a:t>
            </a:r>
            <a:endParaRPr lang="en-US" sz="1100">
              <a:solidFill>
                <a:srgbClr val="231F20"/>
              </a:solidFill>
              <a:latin typeface="Corbel" panose="020B0503020204020204"/>
            </a:endParaRPr>
          </a:p>
        </p:txBody>
      </p:sp>
      <p:sp>
        <p:nvSpPr>
          <p:cNvPr id="10" name="Прямоугольник 9"/>
          <p:cNvSpPr/>
          <p:nvPr/>
        </p:nvSpPr>
        <p:spPr>
          <a:xfrm>
            <a:off x="749808" y="6644640"/>
            <a:ext cx="2453640" cy="557784"/>
          </a:xfrm>
          <a:prstGeom prst="rect">
            <a:avLst/>
          </a:prstGeom>
          <a:solidFill>
            <a:srgbClr val="FFFFFF"/>
          </a:solidFill>
        </p:spPr>
        <p:txBody>
          <a:bodyPr lIns="0" tIns="0" rIns="0" bIns="0">
            <a:noAutofit/>
          </a:bodyPr>
          <a:lstStyle/>
          <a:p>
            <a:pPr marL="139065" indent="-177800">
              <a:lnSpc>
                <a:spcPct val="88000"/>
              </a:lnSpc>
            </a:pPr>
            <a:r>
              <a:rPr lang="en-US" sz="1400">
                <a:solidFill>
                  <a:srgbClr val="00793A"/>
                </a:solidFill>
                <a:latin typeface="Times New Roman" panose="02020603050405020304"/>
              </a:rPr>
              <a:t>□ </a:t>
            </a:r>
            <a:r>
              <a:rPr lang="en-US" sz="900" b="1">
                <a:solidFill>
                  <a:srgbClr val="00793A"/>
                </a:solidFill>
                <a:latin typeface="Corbel" panose="020B0503020204020204"/>
              </a:rPr>
              <a:t>Производитель универсальных табличек (наклеек) со шрифтом Брайля - учреждение реабилитации инвалидов по зрению «Центр успешного человека»</a:t>
            </a:r>
            <a:endParaRPr lang="en-US" sz="900" b="1">
              <a:solidFill>
                <a:srgbClr val="00793A"/>
              </a:solidFill>
              <a:latin typeface="Corbel" panose="020B0503020204020204"/>
            </a:endParaRPr>
          </a:p>
        </p:txBody>
      </p:sp>
      <p:sp>
        <p:nvSpPr>
          <p:cNvPr id="11" name="Прямоугольник 10"/>
          <p:cNvSpPr/>
          <p:nvPr/>
        </p:nvSpPr>
        <p:spPr>
          <a:xfrm>
            <a:off x="4447032" y="3794760"/>
            <a:ext cx="774192" cy="60960"/>
          </a:xfrm>
          <a:prstGeom prst="rect">
            <a:avLst/>
          </a:prstGeom>
          <a:solidFill>
            <a:srgbClr val="FFFFFF"/>
          </a:solidFill>
        </p:spPr>
        <p:txBody>
          <a:bodyPr wrap="none" lIns="0" tIns="0" rIns="0" bIns="0">
            <a:noAutofit/>
          </a:bodyPr>
          <a:lstStyle/>
          <a:p>
            <a:pPr indent="0"/>
            <a:r>
              <a:rPr lang="en-US" sz="450" b="1">
                <a:solidFill>
                  <a:srgbClr val="5C81A2"/>
                </a:solidFill>
                <a:latin typeface="Arial" panose="020B0604020202020204"/>
              </a:rPr>
              <a:t>Level </a:t>
            </a:r>
            <a:r>
              <a:rPr lang="en-US" sz="450" b="1">
                <a:solidFill>
                  <a:srgbClr val="5C81A2"/>
                </a:solidFill>
                <a:latin typeface="Arial" panose="020B0604020202020204"/>
              </a:rPr>
              <a:t>1. </a:t>
            </a:r>
            <a:r>
              <a:rPr lang="en-US" sz="450" b="1">
                <a:solidFill>
                  <a:srgbClr val="5C81A2"/>
                </a:solidFill>
                <a:latin typeface="Arial" panose="020B0604020202020204"/>
              </a:rPr>
              <a:t>Arrivals</a:t>
            </a:r>
            <a:endParaRPr lang="en-US" sz="450" b="1">
              <a:solidFill>
                <a:srgbClr val="5C81A2"/>
              </a:solidFill>
              <a:latin typeface="Arial" panose="020B0604020202020204"/>
            </a:endParaRPr>
          </a:p>
        </p:txBody>
      </p:sp>
      <p:sp>
        <p:nvSpPr>
          <p:cNvPr id="12" name="Прямоугольник 11"/>
          <p:cNvSpPr/>
          <p:nvPr/>
        </p:nvSpPr>
        <p:spPr>
          <a:xfrm>
            <a:off x="4447032" y="3880104"/>
            <a:ext cx="774192" cy="60960"/>
          </a:xfrm>
          <a:prstGeom prst="rect">
            <a:avLst/>
          </a:prstGeom>
          <a:solidFill>
            <a:srgbClr val="FFFFFF"/>
          </a:solidFill>
        </p:spPr>
        <p:txBody>
          <a:bodyPr wrap="none" lIns="0" tIns="0" rIns="0" bIns="0">
            <a:noAutofit/>
          </a:bodyPr>
          <a:lstStyle/>
          <a:p>
            <a:pPr indent="0"/>
            <a:r>
              <a:rPr lang="en-US" sz="450" b="1">
                <a:solidFill>
                  <a:srgbClr val="5C81A2"/>
                </a:solidFill>
                <a:latin typeface="Arial" panose="020B0604020202020204"/>
              </a:rPr>
              <a:t>1-й этаж. Прилет</a:t>
            </a:r>
            <a:endParaRPr lang="en-US" sz="450" b="1">
              <a:solidFill>
                <a:srgbClr val="5C81A2"/>
              </a:solidFill>
              <a:latin typeface="Arial" panose="020B0604020202020204"/>
            </a:endParaRPr>
          </a:p>
        </p:txBody>
      </p:sp>
      <p:sp>
        <p:nvSpPr>
          <p:cNvPr id="13" name="Прямоугольник 12"/>
          <p:cNvSpPr/>
          <p:nvPr/>
        </p:nvSpPr>
        <p:spPr>
          <a:xfrm>
            <a:off x="4447032" y="3977640"/>
            <a:ext cx="774192" cy="42672"/>
          </a:xfrm>
          <a:prstGeom prst="rect">
            <a:avLst/>
          </a:prstGeom>
          <a:solidFill>
            <a:srgbClr val="FFFFFF"/>
          </a:solidFill>
        </p:spPr>
        <p:txBody>
          <a:bodyPr wrap="none" lIns="0" tIns="0" rIns="0" bIns="0">
            <a:noAutofit/>
          </a:bodyPr>
          <a:lstStyle/>
          <a:p>
            <a:pPr indent="0">
              <a:lnSpc>
                <a:spcPct val="78000"/>
              </a:lnSpc>
            </a:pPr>
            <a:r>
              <a:rPr lang="en-US" sz="400" b="1">
                <a:solidFill>
                  <a:srgbClr val="9B9B9B"/>
                </a:solidFill>
                <a:latin typeface="Arial" panose="020B0604020202020204"/>
              </a:rPr>
              <a:t>i         .i' n ’ H""f i </a:t>
            </a:r>
            <a:r>
              <a:rPr lang="en-US" sz="400" b="1">
                <a:solidFill>
                  <a:srgbClr val="9B9B9B"/>
                </a:solidFill>
                <a:latin typeface="Arial" panose="020B0604020202020204"/>
              </a:rPr>
              <a:t>»’</a:t>
            </a:r>
            <a:endParaRPr lang="en-US" sz="400" b="1">
              <a:solidFill>
                <a:srgbClr val="9B9B9B"/>
              </a:solidFill>
              <a:latin typeface="Arial" panose="020B0604020202020204"/>
            </a:endParaRPr>
          </a:p>
        </p:txBody>
      </p:sp>
      <p:sp>
        <p:nvSpPr>
          <p:cNvPr id="14" name="Прямоугольник 13"/>
          <p:cNvSpPr/>
          <p:nvPr/>
        </p:nvSpPr>
        <p:spPr>
          <a:xfrm>
            <a:off x="4447032" y="4038600"/>
            <a:ext cx="774192" cy="45720"/>
          </a:xfrm>
          <a:prstGeom prst="rect">
            <a:avLst/>
          </a:prstGeom>
          <a:solidFill>
            <a:srgbClr val="FFFFFF"/>
          </a:solidFill>
        </p:spPr>
        <p:txBody>
          <a:bodyPr wrap="none" lIns="0" tIns="0" rIns="0" bIns="0">
            <a:noAutofit/>
          </a:bodyPr>
          <a:lstStyle/>
          <a:p>
            <a:pPr indent="0">
              <a:lnSpc>
                <a:spcPct val="78000"/>
              </a:lnSpc>
            </a:pPr>
            <a:r>
              <a:rPr lang="en-US" sz="400" b="1">
                <a:solidFill>
                  <a:srgbClr val="9B9B9B"/>
                </a:solidFill>
                <a:latin typeface="Arial" panose="020B0604020202020204"/>
              </a:rPr>
              <a:t>J'         </a:t>
            </a:r>
            <a:r>
              <a:rPr lang="en-US" sz="400" b="1">
                <a:solidFill>
                  <a:srgbClr val="707070"/>
                </a:solidFill>
                <a:latin typeface="Arial" panose="020B0604020202020204"/>
              </a:rPr>
              <a:t>ГНЧ</a:t>
            </a:r>
            <a:endParaRPr lang="en-US" sz="400" b="1">
              <a:solidFill>
                <a:srgbClr val="707070"/>
              </a:solidFill>
              <a:latin typeface="Arial" panose="020B0604020202020204"/>
            </a:endParaRPr>
          </a:p>
        </p:txBody>
      </p:sp>
      <p:sp>
        <p:nvSpPr>
          <p:cNvPr id="15" name="Прямоугольник 14"/>
          <p:cNvSpPr/>
          <p:nvPr/>
        </p:nvSpPr>
        <p:spPr>
          <a:xfrm>
            <a:off x="4447032" y="4126992"/>
            <a:ext cx="774192" cy="94488"/>
          </a:xfrm>
          <a:prstGeom prst="rect">
            <a:avLst/>
          </a:prstGeom>
          <a:solidFill>
            <a:srgbClr val="FFFFFF"/>
          </a:solidFill>
        </p:spPr>
        <p:txBody>
          <a:bodyPr lIns="0" tIns="0" rIns="0" bIns="0">
            <a:noAutofit/>
          </a:bodyPr>
          <a:lstStyle/>
          <a:p>
            <a:pPr marL="522605" indent="0" algn="r">
              <a:lnSpc>
                <a:spcPct val="78000"/>
              </a:lnSpc>
            </a:pPr>
            <a:r>
              <a:rPr lang="en-US" sz="400" b="1">
                <a:solidFill>
                  <a:srgbClr val="707070"/>
                </a:solidFill>
                <a:latin typeface="Arial" panose="020B0604020202020204"/>
              </a:rPr>
              <a:t>&amp;&lt;Л»2 </a:t>
            </a:r>
            <a:r>
              <a:rPr lang="en-US" sz="400" b="1">
                <a:solidFill>
                  <a:srgbClr val="707070"/>
                </a:solidFill>
                <a:latin typeface="Arial" panose="020B0604020202020204"/>
              </a:rPr>
              <a:t>C«»op2</a:t>
            </a:r>
            <a:endParaRPr lang="en-US" sz="400" b="1">
              <a:solidFill>
                <a:srgbClr val="707070"/>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stretch>
            <a:fillRect/>
          </a:stretch>
        </p:blipFill>
        <p:spPr>
          <a:xfrm>
            <a:off x="448056" y="1914144"/>
            <a:ext cx="1935480" cy="2688336"/>
          </a:xfrm>
          <a:prstGeom prst="rect">
            <a:avLst/>
          </a:prstGeom>
        </p:spPr>
      </p:pic>
      <p:pic>
        <p:nvPicPr>
          <p:cNvPr id="4" name="Рисунок 3"/>
          <p:cNvPicPr>
            <a:picLocks noChangeAspect="1"/>
          </p:cNvPicPr>
          <p:nvPr/>
        </p:nvPicPr>
        <p:blipFill>
          <a:blip r:embed="rId2"/>
          <a:stretch>
            <a:fillRect/>
          </a:stretch>
        </p:blipFill>
        <p:spPr>
          <a:xfrm>
            <a:off x="3709416" y="2505456"/>
            <a:ext cx="560832" cy="859536"/>
          </a:xfrm>
          <a:prstGeom prst="rect">
            <a:avLst/>
          </a:prstGeom>
        </p:spPr>
      </p:pic>
      <p:pic>
        <p:nvPicPr>
          <p:cNvPr id="5" name="Рисунок 4"/>
          <p:cNvPicPr>
            <a:picLocks noChangeAspect="1"/>
          </p:cNvPicPr>
          <p:nvPr/>
        </p:nvPicPr>
        <p:blipFill>
          <a:blip r:embed="rId3"/>
          <a:stretch>
            <a:fillRect/>
          </a:stretch>
        </p:blipFill>
        <p:spPr>
          <a:xfrm>
            <a:off x="5096256" y="932688"/>
            <a:ext cx="1383792" cy="2130552"/>
          </a:xfrm>
          <a:prstGeom prst="rect">
            <a:avLst/>
          </a:prstGeom>
        </p:spPr>
      </p:pic>
      <p:pic>
        <p:nvPicPr>
          <p:cNvPr id="6" name="Рисунок 5"/>
          <p:cNvPicPr>
            <a:picLocks noChangeAspect="1"/>
          </p:cNvPicPr>
          <p:nvPr/>
        </p:nvPicPr>
        <p:blipFill>
          <a:blip r:embed="rId4"/>
          <a:stretch>
            <a:fillRect/>
          </a:stretch>
        </p:blipFill>
        <p:spPr>
          <a:xfrm>
            <a:off x="429768" y="4788408"/>
            <a:ext cx="3532632" cy="2514600"/>
          </a:xfrm>
          <a:prstGeom prst="rect">
            <a:avLst/>
          </a:prstGeom>
        </p:spPr>
      </p:pic>
      <p:pic>
        <p:nvPicPr>
          <p:cNvPr id="7" name="Рисунок 6"/>
          <p:cNvPicPr>
            <a:picLocks noChangeAspect="1"/>
          </p:cNvPicPr>
          <p:nvPr/>
        </p:nvPicPr>
        <p:blipFill>
          <a:blip r:embed="rId5"/>
          <a:stretch>
            <a:fillRect/>
          </a:stretch>
        </p:blipFill>
        <p:spPr>
          <a:xfrm>
            <a:off x="819912" y="7284720"/>
            <a:ext cx="1920240" cy="45720"/>
          </a:xfrm>
          <a:prstGeom prst="rect">
            <a:avLst/>
          </a:prstGeom>
        </p:spPr>
      </p:pic>
      <p:pic>
        <p:nvPicPr>
          <p:cNvPr id="8" name="Рисунок 7"/>
          <p:cNvPicPr>
            <a:picLocks noChangeAspect="1"/>
          </p:cNvPicPr>
          <p:nvPr/>
        </p:nvPicPr>
        <p:blipFill>
          <a:blip r:embed="rId6"/>
          <a:stretch>
            <a:fillRect/>
          </a:stretch>
        </p:blipFill>
        <p:spPr>
          <a:xfrm>
            <a:off x="4678680" y="3709416"/>
            <a:ext cx="2478024" cy="2523744"/>
          </a:xfrm>
          <a:prstGeom prst="rect">
            <a:avLst/>
          </a:prstGeom>
        </p:spPr>
      </p:pic>
      <p:sp>
        <p:nvSpPr>
          <p:cNvPr id="9" name="Прямоугольник 8"/>
          <p:cNvSpPr/>
          <p:nvPr/>
        </p:nvSpPr>
        <p:spPr>
          <a:xfrm>
            <a:off x="801624" y="524256"/>
            <a:ext cx="2481072" cy="377952"/>
          </a:xfrm>
          <a:prstGeom prst="rect">
            <a:avLst/>
          </a:prstGeom>
          <a:solidFill>
            <a:srgbClr val="FFFFFF"/>
          </a:solidFill>
        </p:spPr>
        <p:txBody>
          <a:bodyPr lIns="0" tIns="0" rIns="0" bIns="0">
            <a:noAutofit/>
          </a:bodyPr>
          <a:lstStyle/>
          <a:p>
            <a:pPr indent="0"/>
            <a:r>
              <a:rPr lang="en-US" sz="1300" b="1">
                <a:solidFill>
                  <a:srgbClr val="00793A"/>
                </a:solidFill>
                <a:latin typeface="Corbel" panose="020B0503020204020204"/>
              </a:rPr>
              <a:t>Примеры размещения элементов доступной среды для людей</a:t>
            </a:r>
            <a:endParaRPr lang="en-US" sz="1300" b="1">
              <a:solidFill>
                <a:srgbClr val="00793A"/>
              </a:solidFill>
              <a:latin typeface="Corbel" panose="020B0503020204020204"/>
            </a:endParaRPr>
          </a:p>
        </p:txBody>
      </p:sp>
      <p:sp>
        <p:nvSpPr>
          <p:cNvPr id="10" name="Прямоугольник 9"/>
          <p:cNvSpPr/>
          <p:nvPr/>
        </p:nvSpPr>
        <p:spPr>
          <a:xfrm>
            <a:off x="4812792" y="521208"/>
            <a:ext cx="1304544" cy="140208"/>
          </a:xfrm>
          <a:prstGeom prst="rect">
            <a:avLst/>
          </a:prstGeom>
          <a:solidFill>
            <a:srgbClr val="FFFFFF"/>
          </a:solidFill>
        </p:spPr>
        <p:txBody>
          <a:bodyPr wrap="none" lIns="0" tIns="0" rIns="0" bIns="0">
            <a:noAutofit/>
          </a:bodyPr>
          <a:lstStyle/>
          <a:p>
            <a:pPr indent="0"/>
            <a:r>
              <a:rPr lang="en-US" sz="1700">
                <a:solidFill>
                  <a:srgbClr val="00793A"/>
                </a:solidFill>
                <a:latin typeface="Times New Roman" panose="02020603050405020304"/>
              </a:rPr>
              <a:t>□ </a:t>
            </a:r>
            <a:r>
              <a:rPr lang="en-US" sz="1100" b="1">
                <a:solidFill>
                  <a:srgbClr val="00793A"/>
                </a:solidFill>
                <a:latin typeface="Corbel" panose="020B0503020204020204"/>
              </a:rPr>
              <a:t>Тактильная схема</a:t>
            </a:r>
            <a:endParaRPr lang="en-US" sz="1100" b="1">
              <a:solidFill>
                <a:srgbClr val="00793A"/>
              </a:solidFill>
              <a:latin typeface="Corbel" panose="020B0503020204020204"/>
            </a:endParaRPr>
          </a:p>
        </p:txBody>
      </p:sp>
      <p:sp>
        <p:nvSpPr>
          <p:cNvPr id="11" name="Прямоугольник 10"/>
          <p:cNvSpPr/>
          <p:nvPr/>
        </p:nvSpPr>
        <p:spPr>
          <a:xfrm>
            <a:off x="804672" y="944880"/>
            <a:ext cx="2340864" cy="353568"/>
          </a:xfrm>
          <a:prstGeom prst="rect">
            <a:avLst/>
          </a:prstGeom>
          <a:solidFill>
            <a:srgbClr val="FFFFFF"/>
          </a:solidFill>
        </p:spPr>
        <p:txBody>
          <a:bodyPr lIns="0" tIns="0" rIns="0" bIns="0">
            <a:noAutofit/>
          </a:bodyPr>
          <a:lstStyle/>
          <a:p>
            <a:pPr indent="0"/>
            <a:r>
              <a:rPr lang="en-US" sz="1300" b="1">
                <a:solidFill>
                  <a:srgbClr val="00793A"/>
                </a:solidFill>
                <a:latin typeface="Corbel" panose="020B0503020204020204"/>
              </a:rPr>
              <a:t>с инвалидностью по зрению при входе и внутри здания (мм)</a:t>
            </a:r>
            <a:endParaRPr lang="en-US" sz="1300" b="1">
              <a:solidFill>
                <a:srgbClr val="00793A"/>
              </a:solidFill>
              <a:latin typeface="Corbel" panose="020B0503020204020204"/>
            </a:endParaRPr>
          </a:p>
        </p:txBody>
      </p:sp>
      <p:sp>
        <p:nvSpPr>
          <p:cNvPr id="12" name="Прямоугольник 11"/>
          <p:cNvSpPr/>
          <p:nvPr/>
        </p:nvSpPr>
        <p:spPr>
          <a:xfrm>
            <a:off x="551688" y="1603248"/>
            <a:ext cx="1121664" cy="170688"/>
          </a:xfrm>
          <a:prstGeom prst="rect">
            <a:avLst/>
          </a:prstGeom>
          <a:solidFill>
            <a:srgbClr val="FFFFFF"/>
          </a:solidFill>
        </p:spPr>
        <p:txBody>
          <a:bodyPr wrap="none" lIns="0" tIns="0" rIns="0" bIns="0">
            <a:noAutofit/>
          </a:bodyPr>
          <a:lstStyle/>
          <a:p>
            <a:pPr indent="0"/>
            <a:r>
              <a:rPr lang="en-US" sz="1700">
                <a:solidFill>
                  <a:srgbClr val="00793A"/>
                </a:solidFill>
                <a:latin typeface="Times New Roman" panose="02020603050405020304"/>
              </a:rPr>
              <a:t>□ </a:t>
            </a:r>
            <a:r>
              <a:rPr lang="en-US" sz="1100" b="1">
                <a:solidFill>
                  <a:srgbClr val="00793A"/>
                </a:solidFill>
                <a:latin typeface="Corbel" panose="020B0503020204020204"/>
              </a:rPr>
              <a:t>Входная дверь</a:t>
            </a:r>
            <a:endParaRPr lang="en-US" sz="1100" b="1">
              <a:solidFill>
                <a:srgbClr val="00793A"/>
              </a:solidFill>
              <a:latin typeface="Corbel" panose="020B0503020204020204"/>
            </a:endParaRPr>
          </a:p>
        </p:txBody>
      </p:sp>
      <p:sp>
        <p:nvSpPr>
          <p:cNvPr id="13" name="Прямоугольник 12"/>
          <p:cNvSpPr/>
          <p:nvPr/>
        </p:nvSpPr>
        <p:spPr>
          <a:xfrm>
            <a:off x="3185160" y="2980944"/>
            <a:ext cx="493776" cy="344424"/>
          </a:xfrm>
          <a:prstGeom prst="rect">
            <a:avLst/>
          </a:prstGeom>
          <a:solidFill>
            <a:srgbClr val="FFFFFF"/>
          </a:solidFill>
        </p:spPr>
        <p:txBody>
          <a:bodyPr lIns="0" tIns="0" rIns="0" bIns="0">
            <a:noAutofit/>
          </a:bodyPr>
          <a:lstStyle/>
          <a:p>
            <a:pPr indent="0"/>
            <a:r>
              <a:rPr lang="en-US" sz="400" b="1">
                <a:solidFill>
                  <a:srgbClr val="231F20"/>
                </a:solidFill>
                <a:latin typeface="Corbel" panose="020B0503020204020204"/>
              </a:rPr>
              <a:t>ДВЕРНАЯ РУЧКА</a:t>
            </a:r>
            <a:endParaRPr lang="en-US" sz="400" b="1">
              <a:solidFill>
                <a:srgbClr val="231F20"/>
              </a:solidFill>
              <a:latin typeface="Corbel" panose="020B0503020204020204"/>
            </a:endParaRPr>
          </a:p>
          <a:p>
            <a:pPr indent="0">
              <a:lnSpc>
                <a:spcPct val="93000"/>
              </a:lnSpc>
            </a:pPr>
            <a:r>
              <a:rPr lang="en-US" sz="400" b="1">
                <a:solidFill>
                  <a:srgbClr val="231F20"/>
                </a:solidFill>
                <a:latin typeface="Corbel" panose="020B0503020204020204"/>
              </a:rPr>
              <a:t>ДОЛЖНА </a:t>
            </a:r>
            <a:r>
              <a:rPr lang="en-US" sz="400" b="1" u="sng">
                <a:solidFill>
                  <a:srgbClr val="231F20"/>
                </a:solidFill>
                <a:latin typeface="Corbel" panose="020B0503020204020204"/>
              </a:rPr>
              <a:t>I </a:t>
            </a:r>
            <a:r>
              <a:rPr lang="en-US" sz="400" b="1" u="sng">
                <a:solidFill>
                  <a:srgbClr val="231F20"/>
                </a:solidFill>
                <a:latin typeface="Corbel" panose="020B0503020204020204"/>
              </a:rPr>
              <a:t>' I</a:t>
            </a:r>
            <a:endParaRPr lang="en-US" sz="400" b="1" u="sng">
              <a:solidFill>
                <a:srgbClr val="231F20"/>
              </a:solidFill>
              <a:latin typeface="Corbel" panose="020B0503020204020204"/>
            </a:endParaRPr>
          </a:p>
          <a:p>
            <a:pPr indent="0">
              <a:lnSpc>
                <a:spcPct val="88000"/>
              </a:lnSpc>
            </a:pPr>
            <a:r>
              <a:rPr lang="en-US" sz="400" b="1">
                <a:solidFill>
                  <a:srgbClr val="231F20"/>
                </a:solidFill>
                <a:latin typeface="Corbel" panose="020B0503020204020204"/>
              </a:rPr>
              <a:t>КОНТРАСТИРОВАТЬ</a:t>
            </a:r>
            <a:endParaRPr lang="en-US" sz="400" b="1">
              <a:solidFill>
                <a:srgbClr val="231F20"/>
              </a:solidFill>
              <a:latin typeface="Corbel" panose="020B0503020204020204"/>
            </a:endParaRPr>
          </a:p>
          <a:p>
            <a:pPr indent="0">
              <a:lnSpc>
                <a:spcPct val="93000"/>
              </a:lnSpc>
            </a:pPr>
            <a:r>
              <a:rPr lang="en-US" sz="400" b="1">
                <a:solidFill>
                  <a:srgbClr val="231F20"/>
                </a:solidFill>
                <a:latin typeface="Corbel" panose="020B0503020204020204"/>
              </a:rPr>
              <a:t>С ДВЕРНЫМ</a:t>
            </a:r>
            <a:endParaRPr lang="en-US" sz="400" b="1">
              <a:solidFill>
                <a:srgbClr val="231F20"/>
              </a:solidFill>
              <a:latin typeface="Corbel" panose="020B0503020204020204"/>
            </a:endParaRPr>
          </a:p>
          <a:p>
            <a:pPr indent="0">
              <a:lnSpc>
                <a:spcPct val="93000"/>
              </a:lnSpc>
            </a:pPr>
            <a:r>
              <a:rPr lang="en-US" sz="400" b="1">
                <a:solidFill>
                  <a:srgbClr val="231F20"/>
                </a:solidFill>
                <a:latin typeface="Corbel" panose="020B0503020204020204"/>
              </a:rPr>
              <a:t>ПОЛОТНОМ</a:t>
            </a:r>
            <a:endParaRPr lang="en-US" sz="400" b="1">
              <a:solidFill>
                <a:srgbClr val="231F20"/>
              </a:solidFill>
              <a:latin typeface="Corbel" panose="020B0503020204020204"/>
            </a:endParaRPr>
          </a:p>
        </p:txBody>
      </p:sp>
      <p:sp>
        <p:nvSpPr>
          <p:cNvPr id="14" name="Прямоугольник 13"/>
          <p:cNvSpPr/>
          <p:nvPr/>
        </p:nvSpPr>
        <p:spPr>
          <a:xfrm>
            <a:off x="4818888" y="3377184"/>
            <a:ext cx="1371600" cy="170688"/>
          </a:xfrm>
          <a:prstGeom prst="rect">
            <a:avLst/>
          </a:prstGeom>
          <a:solidFill>
            <a:srgbClr val="FFFFFF"/>
          </a:solidFill>
        </p:spPr>
        <p:txBody>
          <a:bodyPr wrap="none" lIns="0" tIns="0" rIns="0" bIns="0">
            <a:noAutofit/>
          </a:bodyPr>
          <a:lstStyle/>
          <a:p>
            <a:pPr indent="0"/>
            <a:r>
              <a:rPr lang="en-US" sz="1700">
                <a:solidFill>
                  <a:srgbClr val="00793A"/>
                </a:solidFill>
                <a:latin typeface="Times New Roman" panose="02020603050405020304"/>
              </a:rPr>
              <a:t>□ </a:t>
            </a:r>
            <a:r>
              <a:rPr lang="en-US" sz="1100" b="1">
                <a:solidFill>
                  <a:srgbClr val="00793A"/>
                </a:solidFill>
                <a:latin typeface="Corbel" panose="020B0503020204020204"/>
              </a:rPr>
              <a:t>Туалетная комната</a:t>
            </a:r>
            <a:endParaRPr lang="en-US" sz="1100" b="1">
              <a:solidFill>
                <a:srgbClr val="00793A"/>
              </a:solidFill>
              <a:latin typeface="Corbel" panose="020B0503020204020204"/>
            </a:endParaRPr>
          </a:p>
        </p:txBody>
      </p:sp>
      <p:sp>
        <p:nvSpPr>
          <p:cNvPr id="15" name="Прямоугольник 14"/>
          <p:cNvSpPr/>
          <p:nvPr/>
        </p:nvSpPr>
        <p:spPr>
          <a:xfrm>
            <a:off x="4218432" y="6422136"/>
            <a:ext cx="2602992" cy="871728"/>
          </a:xfrm>
          <a:prstGeom prst="rect">
            <a:avLst/>
          </a:prstGeom>
          <a:solidFill>
            <a:srgbClr val="FFFFFF"/>
          </a:solidFill>
        </p:spPr>
        <p:txBody>
          <a:bodyPr lIns="0" tIns="0" rIns="0" bIns="0">
            <a:noAutofit/>
          </a:bodyPr>
          <a:lstStyle/>
          <a:p>
            <a:pPr indent="0">
              <a:lnSpc>
                <a:spcPct val="168000"/>
              </a:lnSpc>
            </a:pPr>
            <a:r>
              <a:rPr lang="en-US" sz="900" b="1">
                <a:solidFill>
                  <a:srgbClr val="231F20"/>
                </a:solidFill>
                <a:latin typeface="Corbel" panose="020B0503020204020204"/>
              </a:rPr>
              <a:t>Условные обозначения:</a:t>
            </a:r>
            <a:endParaRPr lang="en-US" sz="900" b="1">
              <a:solidFill>
                <a:srgbClr val="231F20"/>
              </a:solidFill>
              <a:latin typeface="Corbel" panose="020B0503020204020204"/>
            </a:endParaRPr>
          </a:p>
          <a:p>
            <a:pPr indent="0">
              <a:lnSpc>
                <a:spcPct val="168000"/>
              </a:lnSpc>
            </a:pPr>
            <a:r>
              <a:rPr lang="en-US" sz="900">
                <a:solidFill>
                  <a:srgbClr val="231F20"/>
                </a:solidFill>
                <a:latin typeface="Corbel" panose="020B0503020204020204"/>
              </a:rPr>
              <a:t>(И) - речевой звуковой информатор</a:t>
            </a:r>
            <a:endParaRPr lang="en-US" sz="900">
              <a:solidFill>
                <a:srgbClr val="231F20"/>
              </a:solidFill>
              <a:latin typeface="Corbel" panose="020B0503020204020204"/>
            </a:endParaRPr>
          </a:p>
          <a:p>
            <a:pPr indent="0">
              <a:lnSpc>
                <a:spcPct val="168000"/>
              </a:lnSpc>
            </a:pPr>
            <a:r>
              <a:rPr lang="en-US" sz="900">
                <a:solidFill>
                  <a:srgbClr val="231F20"/>
                </a:solidFill>
                <a:latin typeface="Corbel" panose="020B0503020204020204"/>
              </a:rPr>
              <a:t>© - универсальная табличка со шрифтом Брайля © - тактильная схема</a:t>
            </a:r>
            <a:endParaRPr lang="en-US" sz="900">
              <a:solidFill>
                <a:srgbClr val="231F20"/>
              </a:solidFill>
              <a:latin typeface="Corbel" panose="020B0503020204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0" y="3828288"/>
            <a:ext cx="7738872" cy="3910584"/>
          </a:xfrm>
          <a:prstGeom prst="rect">
            <a:avLst/>
          </a:prstGeom>
        </p:spPr>
      </p:pic>
      <p:sp>
        <p:nvSpPr>
          <p:cNvPr id="3" name="Прямоугольник 2"/>
          <p:cNvSpPr/>
          <p:nvPr/>
        </p:nvSpPr>
        <p:spPr>
          <a:xfrm>
            <a:off x="524256" y="524256"/>
            <a:ext cx="3157728" cy="2731008"/>
          </a:xfrm>
          <a:prstGeom prst="rect">
            <a:avLst/>
          </a:prstGeom>
          <a:solidFill>
            <a:srgbClr val="FFFFFF"/>
          </a:solidFill>
        </p:spPr>
        <p:txBody>
          <a:bodyPr lIns="0" tIns="0" rIns="0" bIns="0">
            <a:noAutofit/>
          </a:bodyPr>
          <a:lstStyle/>
          <a:p>
            <a:pPr indent="0">
              <a:spcAft>
                <a:spcPts val="560"/>
              </a:spcAft>
            </a:pPr>
            <a:r>
              <a:rPr lang="en-US" sz="1100">
                <a:solidFill>
                  <a:srgbClr val="231F20"/>
                </a:solidFill>
                <a:latin typeface="Corbel" panose="020B0503020204020204"/>
              </a:rPr>
              <a:t>Незрячий или слабовидящий человек, изучив схему кончиками пальцев, получает представление о месте своего нахождения по отношению к другим объектам, а также о том, как объекты расположены по отношению друг другу. Изучив схему, человек может самостоятельно следовать своей цели, руководствуясь информацией, полученной путем «считывания» тактильной схемы.</a:t>
            </a:r>
            <a:endParaRPr lang="en-US" sz="1100">
              <a:solidFill>
                <a:srgbClr val="231F20"/>
              </a:solidFill>
              <a:latin typeface="Corbel" panose="020B0503020204020204"/>
            </a:endParaRPr>
          </a:p>
          <a:p>
            <a:pPr indent="0">
              <a:spcAft>
                <a:spcPts val="560"/>
              </a:spcAft>
            </a:pPr>
            <a:r>
              <a:rPr lang="en-US" sz="1100">
                <a:solidFill>
                  <a:srgbClr val="231F20"/>
                </a:solidFill>
                <a:latin typeface="Corbel" panose="020B0503020204020204"/>
              </a:rPr>
              <a:t>Тактильной схемой может также воспользоваться любой человек, чтобы быстрее сориентироваться в здании.</a:t>
            </a:r>
            <a:endParaRPr lang="en-US" sz="1100">
              <a:solidFill>
                <a:srgbClr val="231F20"/>
              </a:solidFill>
              <a:latin typeface="Corbel" panose="020B0503020204020204"/>
            </a:endParaRPr>
          </a:p>
          <a:p>
            <a:pPr indent="0"/>
            <a:r>
              <a:rPr lang="en-US" sz="1100">
                <a:solidFill>
                  <a:srgbClr val="231F20"/>
                </a:solidFill>
                <a:latin typeface="Corbel" panose="020B0503020204020204"/>
              </a:rPr>
              <a:t>Для изготовления поэтажных тактильных схем потребуется план этажа здания, на котором будет указана основная информация: обозначение функциональных зон, пути эвакуации.</a:t>
            </a:r>
            <a:endParaRPr lang="en-US" sz="1100">
              <a:solidFill>
                <a:srgbClr val="231F20"/>
              </a:solidFill>
              <a:latin typeface="Corbel" panose="020B0503020204020204"/>
            </a:endParaRPr>
          </a:p>
        </p:txBody>
      </p:sp>
      <p:sp>
        <p:nvSpPr>
          <p:cNvPr id="4" name="Прямоугольник 3"/>
          <p:cNvSpPr/>
          <p:nvPr/>
        </p:nvSpPr>
        <p:spPr>
          <a:xfrm>
            <a:off x="4035552" y="533400"/>
            <a:ext cx="3044952" cy="3038856"/>
          </a:xfrm>
          <a:prstGeom prst="rect">
            <a:avLst/>
          </a:prstGeom>
          <a:solidFill>
            <a:srgbClr val="FFFFFF"/>
          </a:solidFill>
        </p:spPr>
        <p:txBody>
          <a:bodyPr lIns="0" tIns="0" rIns="0" bIns="0">
            <a:noAutofit/>
          </a:bodyPr>
          <a:lstStyle/>
          <a:p>
            <a:pPr indent="0">
              <a:spcAft>
                <a:spcPts val="560"/>
              </a:spcAft>
            </a:pPr>
            <a:r>
              <a:rPr lang="en-US" sz="1100" dirty="0">
                <a:solidFill>
                  <a:srgbClr val="231F20"/>
                </a:solidFill>
                <a:latin typeface="Corbel" panose="020B0503020204020204"/>
              </a:rPr>
              <a:t>Тактильные схемы также устанавливаются у входа в отдельные помещения. На таких схемах указывается информация о том, где и как расположены объекты внутри комнаты. Особенно важно разместить такие тактильные схемы около входа в туалетную комнату.</a:t>
            </a:r>
            <a:endParaRPr lang="en-US" sz="1100" dirty="0">
              <a:solidFill>
                <a:srgbClr val="231F20"/>
              </a:solidFill>
              <a:latin typeface="Corbel" panose="020B0503020204020204"/>
            </a:endParaRPr>
          </a:p>
          <a:p>
            <a:pPr indent="0">
              <a:spcAft>
                <a:spcPts val="560"/>
              </a:spcAft>
            </a:pPr>
            <a:r>
              <a:rPr lang="en-US" sz="1100" dirty="0">
                <a:solidFill>
                  <a:srgbClr val="231F20"/>
                </a:solidFill>
                <a:latin typeface="Corbel" panose="020B0503020204020204"/>
              </a:rPr>
              <a:t>Место расположения тактильной схемы обозначается речевым информатором и тактильными предупреждающими напольными дискретными элементами - квадрат со стороной 500 мм.</a:t>
            </a:r>
            <a:endParaRPr lang="en-US" sz="1100" dirty="0">
              <a:solidFill>
                <a:srgbClr val="231F20"/>
              </a:solidFill>
              <a:latin typeface="Corbel" panose="020B0503020204020204"/>
            </a:endParaRPr>
          </a:p>
          <a:p>
            <a:pPr marL="523240" indent="-165100">
              <a:lnSpc>
                <a:spcPct val="85000"/>
              </a:lnSpc>
              <a:spcAft>
                <a:spcPts val="980"/>
              </a:spcAft>
            </a:pPr>
            <a:r>
              <a:rPr lang="en-US" sz="1400" dirty="0">
                <a:solidFill>
                  <a:srgbClr val="00793A"/>
                </a:solidFill>
                <a:latin typeface="Times New Roman" panose="02020603050405020304"/>
              </a:rPr>
              <a:t>□ </a:t>
            </a:r>
            <a:r>
              <a:rPr lang="en-US" sz="900" b="1" dirty="0">
                <a:solidFill>
                  <a:srgbClr val="00793A"/>
                </a:solidFill>
                <a:latin typeface="Corbel" panose="020B0503020204020204"/>
              </a:rPr>
              <a:t>Производитель тактильных схем -учреждение реабилитации инвалидов по зрению -Унитарное предприятие «Тифлос» ОО «БелТИЗ»</a:t>
            </a:r>
            <a:endParaRPr lang="en-US" sz="900" b="1" dirty="0">
              <a:solidFill>
                <a:srgbClr val="00793A"/>
              </a:solidFill>
              <a:latin typeface="Corbel" panose="020B0503020204020204"/>
            </a:endParaRPr>
          </a:p>
          <a:p>
            <a:pPr marL="523240" indent="12700"/>
            <a:r>
              <a:rPr lang="en-US" sz="1100" b="1" dirty="0">
                <a:solidFill>
                  <a:srgbClr val="00793A"/>
                </a:solidFill>
                <a:latin typeface="Corbel" panose="020B0503020204020204"/>
              </a:rPr>
              <a:t>Тактильные схемы устанавливаются на каждом этаже.</a:t>
            </a:r>
            <a:endParaRPr lang="en-US" sz="1100" b="1" dirty="0">
              <a:solidFill>
                <a:srgbClr val="00793A"/>
              </a:solidFill>
              <a:latin typeface="Corbel" panose="020B0503020204020204"/>
            </a:endParaRPr>
          </a:p>
        </p:txBody>
      </p:sp>
      <p:pic>
        <p:nvPicPr>
          <p:cNvPr id="5" name="Рисунок 4" descr="2vTKjBLnqXE.jpg"/>
          <p:cNvPicPr>
            <a:picLocks noChangeAspect="1"/>
          </p:cNvPicPr>
          <p:nvPr/>
        </p:nvPicPr>
        <p:blipFill>
          <a:blip r:embed="rId2"/>
          <a:stretch>
            <a:fillRect/>
          </a:stretch>
        </p:blipFill>
        <p:spPr>
          <a:xfrm>
            <a:off x="0" y="3798093"/>
            <a:ext cx="7739063" cy="394097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4044696" y="0"/>
            <a:ext cx="3694176" cy="1176528"/>
          </a:xfrm>
          <a:prstGeom prst="rect">
            <a:avLst/>
          </a:prstGeom>
        </p:spPr>
      </p:pic>
      <p:pic>
        <p:nvPicPr>
          <p:cNvPr id="3" name="Рисунок 2"/>
          <p:cNvPicPr>
            <a:picLocks noChangeAspect="1"/>
          </p:cNvPicPr>
          <p:nvPr/>
        </p:nvPicPr>
        <p:blipFill>
          <a:blip r:embed="rId2"/>
          <a:stretch>
            <a:fillRect/>
          </a:stretch>
        </p:blipFill>
        <p:spPr>
          <a:xfrm>
            <a:off x="4044696" y="4273296"/>
            <a:ext cx="3694176" cy="1652016"/>
          </a:xfrm>
          <a:prstGeom prst="rect">
            <a:avLst/>
          </a:prstGeom>
        </p:spPr>
      </p:pic>
      <p:pic>
        <p:nvPicPr>
          <p:cNvPr id="4" name="Рисунок 3"/>
          <p:cNvPicPr>
            <a:picLocks noChangeAspect="1"/>
          </p:cNvPicPr>
          <p:nvPr/>
        </p:nvPicPr>
        <p:blipFill>
          <a:blip r:embed="rId3"/>
          <a:stretch>
            <a:fillRect/>
          </a:stretch>
        </p:blipFill>
        <p:spPr>
          <a:xfrm>
            <a:off x="539496" y="6242304"/>
            <a:ext cx="377952" cy="384048"/>
          </a:xfrm>
          <a:prstGeom prst="rect">
            <a:avLst/>
          </a:prstGeom>
        </p:spPr>
      </p:pic>
      <p:pic>
        <p:nvPicPr>
          <p:cNvPr id="5" name="Рисунок 4"/>
          <p:cNvPicPr>
            <a:picLocks noChangeAspect="1"/>
          </p:cNvPicPr>
          <p:nvPr/>
        </p:nvPicPr>
        <p:blipFill>
          <a:blip r:embed="rId4"/>
          <a:stretch>
            <a:fillRect/>
          </a:stretch>
        </p:blipFill>
        <p:spPr>
          <a:xfrm>
            <a:off x="0" y="7321296"/>
            <a:ext cx="7738872" cy="417576"/>
          </a:xfrm>
          <a:prstGeom prst="rect">
            <a:avLst/>
          </a:prstGeom>
        </p:spPr>
      </p:pic>
      <p:sp>
        <p:nvSpPr>
          <p:cNvPr id="6" name="Прямоугольник 5"/>
          <p:cNvSpPr/>
          <p:nvPr/>
        </p:nvSpPr>
        <p:spPr>
          <a:xfrm>
            <a:off x="560832" y="710184"/>
            <a:ext cx="3160776" cy="3179064"/>
          </a:xfrm>
          <a:prstGeom prst="rect">
            <a:avLst/>
          </a:prstGeom>
          <a:solidFill>
            <a:srgbClr val="FFFFFF"/>
          </a:solidFill>
        </p:spPr>
        <p:txBody>
          <a:bodyPr lIns="0" tIns="0" rIns="0" bIns="0">
            <a:noAutofit/>
          </a:bodyPr>
          <a:lstStyle/>
          <a:p>
            <a:pPr indent="0">
              <a:lnSpc>
                <a:spcPct val="88000"/>
              </a:lnSpc>
              <a:spcAft>
                <a:spcPts val="490"/>
              </a:spcAft>
            </a:pPr>
            <a:r>
              <a:rPr lang="en-US" sz="1700" b="1" dirty="0">
                <a:solidFill>
                  <a:srgbClr val="00793A"/>
                </a:solidFill>
                <a:latin typeface="Corbel" panose="020B0503020204020204"/>
              </a:rPr>
              <a:t>Как сделать доступными лифты, эскалаторы и траволаторы?</a:t>
            </a:r>
            <a:endParaRPr lang="en-US" sz="1700" b="1" dirty="0">
              <a:solidFill>
                <a:srgbClr val="00793A"/>
              </a:solidFill>
              <a:latin typeface="Corbel" panose="020B0503020204020204"/>
            </a:endParaRPr>
          </a:p>
          <a:p>
            <a:pPr indent="0">
              <a:spcAft>
                <a:spcPts val="490"/>
              </a:spcAft>
            </a:pPr>
            <a:r>
              <a:rPr lang="en-US" sz="1100" dirty="0">
                <a:solidFill>
                  <a:srgbClr val="231F20"/>
                </a:solidFill>
                <a:latin typeface="Corbel" panose="020B0503020204020204"/>
              </a:rPr>
              <a:t>Входы в лифты на каждом этаже должны быть оборудованы речевыми информаторами, расположенными по вертикальной оси размещения кнопки вызова, а также на высоте 1,5 м справа (слева) от входа в лифт, на стене размещают выделенные цветом обозначения номера этажа, выполненные рельефными арабскими цифрами и шрифтом Брайля.</a:t>
            </a:r>
            <a:endParaRPr lang="en-US" sz="1100" dirty="0">
              <a:solidFill>
                <a:srgbClr val="231F20"/>
              </a:solidFill>
              <a:latin typeface="Corbel" panose="020B0503020204020204"/>
            </a:endParaRPr>
          </a:p>
          <a:p>
            <a:pPr indent="0"/>
            <a:r>
              <a:rPr lang="en-US" sz="1100" dirty="0">
                <a:solidFill>
                  <a:srgbClr val="231F20"/>
                </a:solidFill>
                <a:latin typeface="Corbel" panose="020B0503020204020204"/>
              </a:rPr>
              <a:t>Под кнопкой вызова на полу устанавливаются предупредительные дискретные элементы -квадрат с размером стороны не менее 500 мм. Кнопки вызова и управления движением лифта должны быть выделены цветом и промаркированы рельефными арабскими цифрами и шрифтом Брайля с указанием номеров этажей, а также</a:t>
            </a:r>
            <a:endParaRPr lang="en-US" sz="1100" dirty="0">
              <a:solidFill>
                <a:srgbClr val="231F20"/>
              </a:solidFill>
              <a:latin typeface="Corbel" panose="020B0503020204020204"/>
            </a:endParaRPr>
          </a:p>
        </p:txBody>
      </p:sp>
      <p:sp>
        <p:nvSpPr>
          <p:cNvPr id="7" name="Прямоугольник 6"/>
          <p:cNvSpPr/>
          <p:nvPr/>
        </p:nvSpPr>
        <p:spPr>
          <a:xfrm>
            <a:off x="4035552" y="1417320"/>
            <a:ext cx="3172968" cy="2286000"/>
          </a:xfrm>
          <a:prstGeom prst="rect">
            <a:avLst/>
          </a:prstGeom>
          <a:solidFill>
            <a:srgbClr val="FFFFFF"/>
          </a:solidFill>
        </p:spPr>
        <p:txBody>
          <a:bodyPr lIns="0" tIns="0" rIns="0" bIns="0">
            <a:noAutofit/>
          </a:bodyPr>
          <a:lstStyle/>
          <a:p>
            <a:pPr indent="0">
              <a:spcAft>
                <a:spcPts val="560"/>
              </a:spcAft>
            </a:pPr>
            <a:r>
              <a:rPr lang="en-US" sz="1100">
                <a:solidFill>
                  <a:srgbClr val="231F20"/>
                </a:solidFill>
                <a:latin typeface="Corbel" panose="020B0503020204020204"/>
              </a:rPr>
              <a:t>другой необходимой информацией (на кнопках или над ними). Следует предусматривать автоматическое звуковое и визуальное оповещение о номере этажа, на котором останавливается лифт. Расположенный в кабине аппарат двухсторонней переговорной связи с диспетчерским пунктом должен быть промаркирован шрифтом Брайля и снабжен устройством для усиления звука, а при необходимости — устройством для получения синхронной визуальной информации.</a:t>
            </a:r>
            <a:endParaRPr lang="en-US" sz="1100">
              <a:solidFill>
                <a:srgbClr val="231F20"/>
              </a:solidFill>
              <a:latin typeface="Corbel" panose="020B0503020204020204"/>
            </a:endParaRPr>
          </a:p>
          <a:p>
            <a:pPr indent="0"/>
            <a:r>
              <a:rPr lang="en-US" sz="1100">
                <a:solidFill>
                  <a:srgbClr val="231F20"/>
                </a:solidFill>
                <a:latin typeface="Corbel" panose="020B0503020204020204"/>
              </a:rPr>
              <a:t>Необходимо предусматривать оборудование эскалаторов и траволаторов речевыми информаторами с дистанционным управлением.</a:t>
            </a:r>
            <a:endParaRPr lang="en-US" sz="1100">
              <a:solidFill>
                <a:srgbClr val="231F20"/>
              </a:solidFill>
              <a:latin typeface="Corbel" panose="020B0503020204020204"/>
            </a:endParaRPr>
          </a:p>
        </p:txBody>
      </p:sp>
      <p:sp>
        <p:nvSpPr>
          <p:cNvPr id="8" name="Прямоугольник 7"/>
          <p:cNvSpPr/>
          <p:nvPr/>
        </p:nvSpPr>
        <p:spPr>
          <a:xfrm>
            <a:off x="539496" y="4273296"/>
            <a:ext cx="3163824" cy="1709928"/>
          </a:xfrm>
          <a:prstGeom prst="rect">
            <a:avLst/>
          </a:prstGeom>
          <a:solidFill>
            <a:srgbClr val="FFFFFF"/>
          </a:solidFill>
        </p:spPr>
        <p:txBody>
          <a:bodyPr lIns="0" tIns="0" rIns="0" bIns="0">
            <a:noAutofit/>
          </a:bodyPr>
          <a:lstStyle/>
          <a:p>
            <a:pPr indent="0">
              <a:spcAft>
                <a:spcPts val="420"/>
              </a:spcAft>
            </a:pPr>
            <a:r>
              <a:rPr lang="en-US" sz="1700" b="1">
                <a:solidFill>
                  <a:srgbClr val="00793A"/>
                </a:solidFill>
                <a:latin typeface="Corbel" panose="020B0503020204020204"/>
              </a:rPr>
              <a:t>Зачем нужны цветные маркеры?</a:t>
            </a:r>
            <a:endParaRPr lang="en-US" sz="1700" b="1">
              <a:solidFill>
                <a:srgbClr val="00793A"/>
              </a:solidFill>
              <a:latin typeface="Corbel" panose="020B0503020204020204"/>
            </a:endParaRPr>
          </a:p>
          <a:p>
            <a:pPr indent="0">
              <a:spcAft>
                <a:spcPts val="1120"/>
              </a:spcAft>
            </a:pPr>
            <a:r>
              <a:rPr lang="en-US" sz="1100">
                <a:solidFill>
                  <a:srgbClr val="00793A"/>
                </a:solidFill>
                <a:latin typeface="Corbel" panose="020B0503020204020204"/>
              </a:rPr>
              <a:t>П</a:t>
            </a:r>
            <a:r>
              <a:rPr lang="en-US" sz="1100">
                <a:solidFill>
                  <a:srgbClr val="231F20"/>
                </a:solidFill>
                <a:latin typeface="Corbel" panose="020B0503020204020204"/>
              </a:rPr>
              <a:t>ри создании доступной среды необходимо обозначить стеклянные полотна дверей цветными маркерами с двух сторон. Маркер устанавливается на высоте 1500 мм от уровня пола. Дверные ручки должны контрастировать с дверным полотном.</a:t>
            </a:r>
            <a:endParaRPr lang="en-US" sz="1100">
              <a:solidFill>
                <a:srgbClr val="231F20"/>
              </a:solidFill>
              <a:latin typeface="Corbel" panose="020B0503020204020204"/>
            </a:endParaRPr>
          </a:p>
          <a:p>
            <a:pPr indent="0"/>
            <a:r>
              <a:rPr lang="en-US" sz="1100" b="1">
                <a:solidFill>
                  <a:srgbClr val="00793A"/>
                </a:solidFill>
                <a:latin typeface="Corbel" panose="020B0503020204020204"/>
              </a:rPr>
              <a:t>Наш совет на основе практического опыта:</a:t>
            </a:r>
            <a:endParaRPr lang="en-US" sz="1100" b="1">
              <a:solidFill>
                <a:srgbClr val="00793A"/>
              </a:solidFill>
              <a:latin typeface="Corbel" panose="020B0503020204020204"/>
            </a:endParaRPr>
          </a:p>
        </p:txBody>
      </p:sp>
      <p:sp>
        <p:nvSpPr>
          <p:cNvPr id="9" name="Прямоугольник 8"/>
          <p:cNvSpPr/>
          <p:nvPr/>
        </p:nvSpPr>
        <p:spPr>
          <a:xfrm>
            <a:off x="1066800" y="6211824"/>
            <a:ext cx="2316480" cy="1005840"/>
          </a:xfrm>
          <a:prstGeom prst="rect">
            <a:avLst/>
          </a:prstGeom>
          <a:solidFill>
            <a:srgbClr val="FFFFFF"/>
          </a:solidFill>
        </p:spPr>
        <p:txBody>
          <a:bodyPr lIns="0" tIns="0" rIns="0" bIns="0">
            <a:noAutofit/>
          </a:bodyPr>
          <a:lstStyle/>
          <a:p>
            <a:pPr indent="0"/>
            <a:r>
              <a:rPr lang="en-US" sz="1100">
                <a:solidFill>
                  <a:srgbClr val="231F20"/>
                </a:solidFill>
                <a:latin typeface="Corbel" panose="020B0503020204020204"/>
              </a:rPr>
              <a:t>Каждый объект имеет определённые конструктивные особенности. Поэтому перед началом работ по созданию доступной среды мы рекомендуем провести обследование объекта и согласовать с Белорусским</a:t>
            </a:r>
            <a:endParaRPr lang="en-US" sz="1100">
              <a:solidFill>
                <a:srgbClr val="231F20"/>
              </a:solidFill>
              <a:latin typeface="Corbel" panose="020B0503020204020204"/>
            </a:endParaRPr>
          </a:p>
        </p:txBody>
      </p:sp>
      <p:sp>
        <p:nvSpPr>
          <p:cNvPr id="10" name="Прямоугольник 9"/>
          <p:cNvSpPr/>
          <p:nvPr/>
        </p:nvSpPr>
        <p:spPr>
          <a:xfrm>
            <a:off x="3654552" y="6257544"/>
            <a:ext cx="3233928" cy="969264"/>
          </a:xfrm>
          <a:prstGeom prst="rect">
            <a:avLst/>
          </a:prstGeom>
          <a:solidFill>
            <a:srgbClr val="FFFFFF"/>
          </a:solidFill>
        </p:spPr>
        <p:txBody>
          <a:bodyPr lIns="0" tIns="0" rIns="0" bIns="0">
            <a:noAutofit/>
          </a:bodyPr>
          <a:lstStyle/>
          <a:p>
            <a:pPr indent="0"/>
            <a:r>
              <a:rPr lang="en-US" sz="1100">
                <a:solidFill>
                  <a:srgbClr val="231F20"/>
                </a:solidFill>
                <a:latin typeface="Corbel" panose="020B0503020204020204"/>
              </a:rPr>
              <a:t>товариществом инвалидов по зрению установку элементов доступной среды. Это позволит оптимизировать затраты, провести работы в соответствии с действующими нормативными документами и при наличии необходимости принять квалифицированное решение в сложных ситуациях.</a:t>
            </a:r>
            <a:endParaRPr lang="en-US" sz="1100">
              <a:solidFill>
                <a:srgbClr val="231F20"/>
              </a:solidFill>
              <a:latin typeface="Corbel" panose="020B0503020204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9069" y="226194"/>
            <a:ext cx="6643734" cy="428628"/>
          </a:xfrm>
          <a:prstGeom prst="rect">
            <a:avLst/>
          </a:prstGeom>
          <a:solidFill>
            <a:srgbClr val="FFFFFF"/>
          </a:solidFill>
          <a:effectLst>
            <a:innerShdw blurRad="63500" dist="50800" dir="13500000">
              <a:prstClr val="black">
                <a:alpha val="50000"/>
              </a:prstClr>
            </a:innerShdw>
          </a:effectLst>
        </p:spPr>
        <p:txBody>
          <a:bodyPr wrap="none" lIns="0" tIns="0" rIns="0" bIns="0">
            <a:noAutofit/>
          </a:bodyPr>
          <a:lstStyle/>
          <a:p>
            <a:pPr indent="0" algn="ctr"/>
            <a:r>
              <a:rPr lang="en-US" sz="2400" b="1" dirty="0">
                <a:solidFill>
                  <a:srgbClr val="00793A"/>
                </a:solidFill>
                <a:latin typeface="Corbel" panose="020B0503020204020204"/>
              </a:rPr>
              <a:t>Речевые информаторы и для чего они нужны?</a:t>
            </a:r>
            <a:endParaRPr lang="en-US" sz="2400" b="1" dirty="0">
              <a:solidFill>
                <a:srgbClr val="00793A"/>
              </a:solidFill>
              <a:latin typeface="Corbel" panose="020B0503020204020204"/>
            </a:endParaRPr>
          </a:p>
        </p:txBody>
      </p:sp>
      <p:sp>
        <p:nvSpPr>
          <p:cNvPr id="7" name="Прямоугольник 6"/>
          <p:cNvSpPr/>
          <p:nvPr/>
        </p:nvSpPr>
        <p:spPr>
          <a:xfrm>
            <a:off x="4660392" y="993648"/>
            <a:ext cx="1490472" cy="313944"/>
          </a:xfrm>
          <a:prstGeom prst="rect">
            <a:avLst/>
          </a:prstGeom>
          <a:solidFill>
            <a:srgbClr val="FFFFFF"/>
          </a:solidFill>
        </p:spPr>
        <p:txBody>
          <a:bodyPr lIns="0" tIns="0" rIns="0" bIns="0">
            <a:noAutofit/>
          </a:bodyPr>
          <a:lstStyle/>
          <a:p>
            <a:pPr indent="0"/>
            <a:r>
              <a:rPr lang="en-US" sz="1100" dirty="0">
                <a:solidFill>
                  <a:srgbClr val="231F20"/>
                </a:solidFill>
                <a:latin typeface="Corbel" panose="020B0503020204020204"/>
              </a:rPr>
              <a:t>Для того, чтобы система</a:t>
            </a:r>
            <a:endParaRPr lang="en-US" sz="1100" dirty="0">
              <a:solidFill>
                <a:srgbClr val="231F20"/>
              </a:solidFill>
              <a:latin typeface="Corbel" panose="020B0503020204020204"/>
            </a:endParaRPr>
          </a:p>
          <a:p>
            <a:pPr indent="0">
              <a:lnSpc>
                <a:spcPct val="86000"/>
              </a:lnSpc>
            </a:pPr>
            <a:r>
              <a:rPr lang="en-US" sz="1300" b="1" i="1" dirty="0">
                <a:solidFill>
                  <a:srgbClr val="516293"/>
                </a:solidFill>
                <a:latin typeface="Corbel" panose="020B0503020204020204"/>
              </a:rPr>
              <a:t>на Гук</a:t>
            </a:r>
            <a:endParaRPr lang="en-US" sz="1300" b="1" i="1" dirty="0">
              <a:solidFill>
                <a:srgbClr val="516293"/>
              </a:solidFill>
              <a:latin typeface="Corbel" panose="020B0503020204020204"/>
            </a:endParaRPr>
          </a:p>
        </p:txBody>
      </p:sp>
      <p:sp>
        <p:nvSpPr>
          <p:cNvPr id="8" name="Прямоугольник 7"/>
          <p:cNvSpPr/>
          <p:nvPr/>
        </p:nvSpPr>
        <p:spPr>
          <a:xfrm>
            <a:off x="4369597" y="940573"/>
            <a:ext cx="2857520" cy="1785949"/>
          </a:xfrm>
          <a:prstGeom prst="rect">
            <a:avLst/>
          </a:prstGeom>
          <a:solidFill>
            <a:srgbClr val="FFFFFF"/>
          </a:solidFill>
        </p:spPr>
        <p:txBody>
          <a:bodyPr lIns="0" tIns="0" rIns="0" bIns="0">
            <a:noAutofit/>
          </a:bodyPr>
          <a:lstStyle/>
          <a:p>
            <a:pPr indent="241300"/>
            <a:endParaRPr lang="en-US" sz="1100" dirty="0">
              <a:solidFill>
                <a:srgbClr val="231F20"/>
              </a:solidFill>
              <a:latin typeface="Corbel" panose="020B0503020204020204"/>
            </a:endParaRPr>
          </a:p>
        </p:txBody>
      </p:sp>
      <p:sp>
        <p:nvSpPr>
          <p:cNvPr id="9" name="Прямоугольник 8"/>
          <p:cNvSpPr/>
          <p:nvPr/>
        </p:nvSpPr>
        <p:spPr>
          <a:xfrm>
            <a:off x="4989575" y="1083449"/>
            <a:ext cx="2166103" cy="1500198"/>
          </a:xfrm>
          <a:prstGeom prst="rect">
            <a:avLst/>
          </a:prstGeom>
          <a:solidFill>
            <a:srgbClr val="FFFFFF"/>
          </a:solidFill>
        </p:spPr>
        <p:txBody>
          <a:bodyPr wrap="none" lIns="0" tIns="0" rIns="0" bIns="0">
            <a:noAutofit/>
          </a:bodyPr>
          <a:lstStyle/>
          <a:p>
            <a:pPr indent="241300"/>
            <a:endParaRPr lang="en-US" sz="1100" dirty="0">
              <a:solidFill>
                <a:srgbClr val="231F20"/>
              </a:solidFill>
              <a:latin typeface="Corbel" panose="020B0503020204020204"/>
            </a:endParaRPr>
          </a:p>
        </p:txBody>
      </p:sp>
      <p:sp>
        <p:nvSpPr>
          <p:cNvPr id="10" name="Прямоугольник 9"/>
          <p:cNvSpPr/>
          <p:nvPr/>
        </p:nvSpPr>
        <p:spPr>
          <a:xfrm>
            <a:off x="4840224" y="2151888"/>
            <a:ext cx="2337816" cy="487680"/>
          </a:xfrm>
          <a:prstGeom prst="rect">
            <a:avLst/>
          </a:prstGeom>
          <a:solidFill>
            <a:srgbClr val="FFFFFF"/>
          </a:solidFill>
        </p:spPr>
        <p:txBody>
          <a:bodyPr lIns="0" tIns="0" rIns="0" bIns="0">
            <a:noAutofit/>
          </a:bodyPr>
          <a:lstStyle/>
          <a:p>
            <a:pPr indent="241300"/>
            <a:endParaRPr lang="en-US" sz="1100" dirty="0">
              <a:solidFill>
                <a:srgbClr val="231F20"/>
              </a:solidFill>
              <a:latin typeface="Corbel" panose="020B0503020204020204"/>
            </a:endParaRPr>
          </a:p>
        </p:txBody>
      </p:sp>
      <p:sp>
        <p:nvSpPr>
          <p:cNvPr id="11" name="Прямоугольник 10"/>
          <p:cNvSpPr/>
          <p:nvPr/>
        </p:nvSpPr>
        <p:spPr>
          <a:xfrm>
            <a:off x="332232" y="2785872"/>
            <a:ext cx="2862072" cy="432816"/>
          </a:xfrm>
          <a:prstGeom prst="rect">
            <a:avLst/>
          </a:prstGeom>
          <a:solidFill>
            <a:srgbClr val="FFFFFF"/>
          </a:solidFill>
        </p:spPr>
        <p:txBody>
          <a:bodyPr lIns="0" tIns="0" rIns="0" bIns="0">
            <a:noAutofit/>
          </a:bodyPr>
          <a:lstStyle/>
          <a:p>
            <a:pPr indent="381000">
              <a:spcAft>
                <a:spcPts val="420"/>
              </a:spcAft>
            </a:pPr>
            <a:endParaRPr lang="en-US" sz="1100" b="1" dirty="0">
              <a:solidFill>
                <a:srgbClr val="00793A"/>
              </a:solidFill>
              <a:latin typeface="Corbel" panose="020B0503020204020204"/>
            </a:endParaRPr>
          </a:p>
          <a:p>
            <a:pPr indent="0"/>
            <a:r>
              <a:rPr lang="en-US" sz="1100" dirty="0">
                <a:solidFill>
                  <a:srgbClr val="536394"/>
                </a:solidFill>
                <a:latin typeface="Corbel" panose="020B0503020204020204"/>
              </a:rPr>
              <a:t>       </a:t>
            </a:r>
            <a:r>
              <a:rPr lang="en-US" sz="1100" dirty="0">
                <a:solidFill>
                  <a:srgbClr val="231F20"/>
                </a:solidFill>
                <a:latin typeface="Corbel" panose="020B0503020204020204"/>
              </a:rPr>
              <a:t>-</a:t>
            </a:r>
            <a:r>
              <a:rPr lang="en-US" sz="1100" dirty="0"/>
              <a:t>«TIFLOS»</a:t>
            </a:r>
            <a:r>
              <a:rPr lang="en-US" sz="1100" dirty="0">
                <a:solidFill>
                  <a:srgbClr val="231F20"/>
                </a:solidFill>
                <a:latin typeface="Corbel" panose="020B0503020204020204"/>
              </a:rPr>
              <a:t> это система, состоящая из</a:t>
            </a:r>
            <a:endParaRPr lang="en-US" sz="1100" dirty="0">
              <a:solidFill>
                <a:srgbClr val="231F20"/>
              </a:solidFill>
              <a:latin typeface="Corbel" panose="020B0503020204020204"/>
            </a:endParaRPr>
          </a:p>
        </p:txBody>
      </p:sp>
      <p:sp>
        <p:nvSpPr>
          <p:cNvPr id="12" name="Прямоугольник 11"/>
          <p:cNvSpPr/>
          <p:nvPr/>
        </p:nvSpPr>
        <p:spPr>
          <a:xfrm>
            <a:off x="4614672" y="2791968"/>
            <a:ext cx="2002536" cy="387096"/>
          </a:xfrm>
          <a:prstGeom prst="rect">
            <a:avLst/>
          </a:prstGeom>
          <a:solidFill>
            <a:srgbClr val="FFFFFF"/>
          </a:solidFill>
        </p:spPr>
        <p:txBody>
          <a:bodyPr lIns="0" tIns="0" rIns="0" bIns="0">
            <a:noAutofit/>
          </a:bodyPr>
          <a:lstStyle/>
          <a:p>
            <a:pPr indent="0"/>
            <a:endParaRPr lang="en-US" sz="1300" b="1" dirty="0">
              <a:solidFill>
                <a:srgbClr val="00793A"/>
              </a:solidFill>
              <a:latin typeface="Corbel" panose="020B0503020204020204"/>
            </a:endParaRPr>
          </a:p>
        </p:txBody>
      </p:sp>
      <p:sp>
        <p:nvSpPr>
          <p:cNvPr id="13" name="Прямоугольник 12"/>
          <p:cNvSpPr/>
          <p:nvPr/>
        </p:nvSpPr>
        <p:spPr>
          <a:xfrm>
            <a:off x="530352" y="3221736"/>
            <a:ext cx="2959608" cy="335280"/>
          </a:xfrm>
          <a:prstGeom prst="rect">
            <a:avLst/>
          </a:prstGeom>
          <a:solidFill>
            <a:srgbClr val="FFFFFF"/>
          </a:solidFill>
        </p:spPr>
        <p:txBody>
          <a:bodyPr lIns="0" tIns="0" rIns="0" bIns="0">
            <a:noAutofit/>
          </a:bodyPr>
          <a:lstStyle/>
          <a:p>
            <a:pPr indent="0"/>
            <a:r>
              <a:rPr lang="en-US" sz="1100">
                <a:solidFill>
                  <a:srgbClr val="231F20"/>
                </a:solidFill>
                <a:latin typeface="Corbel" panose="020B0503020204020204"/>
              </a:rPr>
              <a:t>речевого звукового информатора и бесплатного мобильного приложения </a:t>
            </a:r>
            <a:endParaRPr lang="en-US" sz="1100" dirty="0">
              <a:solidFill>
                <a:srgbClr val="231F20"/>
              </a:solidFill>
              <a:latin typeface="Corbel" panose="020B0503020204020204"/>
            </a:endParaRPr>
          </a:p>
        </p:txBody>
      </p:sp>
      <p:sp>
        <p:nvSpPr>
          <p:cNvPr id="14" name="Прямоугольник 13"/>
          <p:cNvSpPr/>
          <p:nvPr/>
        </p:nvSpPr>
        <p:spPr>
          <a:xfrm>
            <a:off x="154755" y="3663696"/>
            <a:ext cx="3571900" cy="838200"/>
          </a:xfrm>
          <a:prstGeom prst="rect">
            <a:avLst/>
          </a:prstGeom>
          <a:solidFill>
            <a:srgbClr val="FFFFFF"/>
          </a:solidFill>
        </p:spPr>
        <p:txBody>
          <a:bodyPr lIns="0" tIns="0" rIns="0" bIns="0">
            <a:noAutofit/>
          </a:bodyPr>
          <a:lstStyle/>
          <a:p>
            <a:pPr indent="0"/>
            <a:r>
              <a:rPr lang="en-US" sz="1100" dirty="0">
                <a:solidFill>
                  <a:srgbClr val="231F20"/>
                </a:solidFill>
                <a:latin typeface="Corbel" panose="020B0503020204020204"/>
              </a:rPr>
              <a:t>Внутри речевого информатора находится флэш-карта, на которую записывается звуковой сигнал -ориентир. Он начинает звучать только после того, как его дистанционно активирует через мобильное приложение </a:t>
            </a:r>
            <a:r>
              <a:rPr lang="en-US" sz="1100" dirty="0"/>
              <a:t>«TIFLOS»</a:t>
            </a:r>
            <a:r>
              <a:rPr lang="en-US" sz="1100" b="1" dirty="0">
                <a:solidFill>
                  <a:srgbClr val="231F20"/>
                </a:solidFill>
                <a:latin typeface="Corbel" panose="020B0503020204020204"/>
              </a:rPr>
              <a:t> </a:t>
            </a:r>
            <a:r>
              <a:rPr lang="en-US" sz="1100" dirty="0">
                <a:solidFill>
                  <a:srgbClr val="231F20"/>
                </a:solidFill>
                <a:latin typeface="Corbel" panose="020B0503020204020204"/>
              </a:rPr>
              <a:t>пользователь.</a:t>
            </a:r>
            <a:endParaRPr lang="en-US" sz="1100" dirty="0">
              <a:solidFill>
                <a:srgbClr val="231F20"/>
              </a:solidFill>
              <a:latin typeface="Corbel" panose="020B0503020204020204"/>
            </a:endParaRPr>
          </a:p>
        </p:txBody>
      </p:sp>
      <p:sp>
        <p:nvSpPr>
          <p:cNvPr id="15" name="Прямоугольник 14"/>
          <p:cNvSpPr/>
          <p:nvPr/>
        </p:nvSpPr>
        <p:spPr>
          <a:xfrm>
            <a:off x="369069" y="4611624"/>
            <a:ext cx="3285483" cy="2392680"/>
          </a:xfrm>
          <a:prstGeom prst="rect">
            <a:avLst/>
          </a:prstGeom>
          <a:solidFill>
            <a:srgbClr val="FFFFFF"/>
          </a:solidFill>
        </p:spPr>
        <p:txBody>
          <a:bodyPr lIns="0" tIns="0" rIns="0" bIns="0">
            <a:noAutofit/>
          </a:bodyPr>
          <a:lstStyle/>
          <a:p>
            <a:r>
              <a:rPr lang="ru-RU" sz="1100" dirty="0"/>
              <a:t>Информатор относится к средствам информирования звуковыми сигналами и озвученными речевыми сообщениями, воспринимаемыми слухом и предназначенными для людей с инвалидностью по зрению, в целях создания доступной среды и содействия их самостоятельному безопасному передвижению и мобильности. Информатор речевой имеет защиту оболочки IP20. Данное устройство можно устанавливать только внутри помещения. Питание информатора осуществляется от сети постоянного тока напряжением 5 Вольт, потребляемый ток не более 0,6 А, потребляемая мощность не превышает 6,1 ВА. Конструктивное исполнение информатора обеспечивает защиту оболочки IP20</a:t>
            </a:r>
            <a:endParaRPr lang="ru-RU" sz="1100" dirty="0"/>
          </a:p>
        </p:txBody>
      </p:sp>
      <p:sp>
        <p:nvSpPr>
          <p:cNvPr id="18" name="Прямоугольник 17"/>
          <p:cNvSpPr/>
          <p:nvPr/>
        </p:nvSpPr>
        <p:spPr>
          <a:xfrm>
            <a:off x="4032504" y="3298027"/>
            <a:ext cx="3176016" cy="2857519"/>
          </a:xfrm>
          <a:prstGeom prst="rect">
            <a:avLst/>
          </a:prstGeom>
          <a:solidFill>
            <a:srgbClr val="FFFFFF"/>
          </a:solidFill>
        </p:spPr>
        <p:txBody>
          <a:bodyPr lIns="0" tIns="0" rIns="0" bIns="0">
            <a:noAutofit/>
          </a:bodyPr>
          <a:lstStyle/>
          <a:p>
            <a:r>
              <a:rPr lang="ru-RU" sz="1050" dirty="0"/>
              <a:t>Информатор относится к средствам информирования звуковыми сигналами и озвученными речевыми сообщениями, воспринимаемыми слухом и предназначенными для людей с инвалидностью по зрению, в целях создания доступной среды и содействия их самостоятельному безопасному передвижению и мобильности. Информатор речевой имеет степень защитыIP65, является пыленепроницаемым и защищён от действия струй воды. Данное устройство можно устанавливать как внутри, так и снаружи здания. Питание информатора осуществляется от сети переменного тока напряжением 220 Вольт, потребляемый ток не более 0,6 А, потребляемая мощность не превышает 6,1 ВА. Конструктивное исполнение информатора обеспечивает защиту оболочки IP65</a:t>
            </a:r>
            <a:endParaRPr lang="ru-RU" sz="1050" dirty="0"/>
          </a:p>
        </p:txBody>
      </p:sp>
      <p:pic>
        <p:nvPicPr>
          <p:cNvPr id="19" name="Рисунок 18" descr="ip20.jpg"/>
          <p:cNvPicPr>
            <a:picLocks noChangeAspect="1"/>
          </p:cNvPicPr>
          <p:nvPr/>
        </p:nvPicPr>
        <p:blipFill>
          <a:blip r:embed="rId1"/>
          <a:stretch>
            <a:fillRect/>
          </a:stretch>
        </p:blipFill>
        <p:spPr>
          <a:xfrm>
            <a:off x="369069" y="1297763"/>
            <a:ext cx="2571768" cy="1643074"/>
          </a:xfrm>
          <a:prstGeom prst="rect">
            <a:avLst/>
          </a:prstGeom>
        </p:spPr>
      </p:pic>
      <p:sp>
        <p:nvSpPr>
          <p:cNvPr id="20" name="Прямоугольник 19"/>
          <p:cNvSpPr/>
          <p:nvPr/>
        </p:nvSpPr>
        <p:spPr>
          <a:xfrm>
            <a:off x="369069" y="940573"/>
            <a:ext cx="27990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t>Речевой информатор </a:t>
            </a:r>
            <a:r>
              <a:rPr lang="en-US" dirty="0"/>
              <a:t>IP 20</a:t>
            </a:r>
            <a:endParaRPr lang="en-US" dirty="0"/>
          </a:p>
        </p:txBody>
      </p:sp>
      <p:pic>
        <p:nvPicPr>
          <p:cNvPr id="21" name="Рисунок 20" descr="ip65.jpg"/>
          <p:cNvPicPr>
            <a:picLocks noChangeAspect="1"/>
          </p:cNvPicPr>
          <p:nvPr/>
        </p:nvPicPr>
        <p:blipFill>
          <a:blip r:embed="rId2"/>
          <a:stretch>
            <a:fillRect/>
          </a:stretch>
        </p:blipFill>
        <p:spPr>
          <a:xfrm>
            <a:off x="4245621" y="1583515"/>
            <a:ext cx="2378038" cy="1643074"/>
          </a:xfrm>
          <a:prstGeom prst="rect">
            <a:avLst/>
          </a:prstGeom>
        </p:spPr>
      </p:pic>
      <p:sp>
        <p:nvSpPr>
          <p:cNvPr id="22" name="Прямоугольник 21"/>
          <p:cNvSpPr/>
          <p:nvPr/>
        </p:nvSpPr>
        <p:spPr>
          <a:xfrm>
            <a:off x="4155283" y="940573"/>
            <a:ext cx="30003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a:t>Речевой информатор </a:t>
            </a:r>
            <a:r>
              <a:rPr lang="en-US" dirty="0"/>
              <a:t>IP 65</a:t>
            </a:r>
            <a:endParaRPr lang="en-US" dirty="0"/>
          </a:p>
        </p:txBody>
      </p:sp>
      <p:sp>
        <p:nvSpPr>
          <p:cNvPr id="17" name="Прямоугольник 16"/>
          <p:cNvSpPr/>
          <p:nvPr/>
        </p:nvSpPr>
        <p:spPr>
          <a:xfrm rot="10800000" flipV="1">
            <a:off x="3655217" y="6158282"/>
            <a:ext cx="3929090" cy="954107"/>
          </a:xfrm>
          <a:prstGeom prst="rect">
            <a:avLst/>
          </a:prstGeom>
        </p:spPr>
        <p:style>
          <a:lnRef idx="0">
            <a:scrgbClr r="0" g="0" b="0"/>
          </a:lnRef>
          <a:fillRef idx="1001">
            <a:schemeClr val="lt2"/>
          </a:fillRef>
          <a:effectRef idx="0">
            <a:scrgbClr r="0" g="0" b="0"/>
          </a:effectRef>
          <a:fontRef idx="major"/>
        </p:style>
        <p:txBody>
          <a:bodyPr wrap="square">
            <a:spAutoFit/>
          </a:bodyPr>
          <a:lstStyle/>
          <a:p>
            <a:pPr indent="0" algn="ctr"/>
            <a:r>
              <a:rPr lang="en-US" sz="1400" dirty="0">
                <a:solidFill>
                  <a:srgbClr val="231F20"/>
                </a:solidFill>
                <a:latin typeface="Corbel" panose="020B0503020204020204"/>
              </a:rPr>
              <a:t>ИНФОРМАТОР РЕЧЕВОЙ ЗВУКОВОЙ ЭЛЕКТРОННЫЙ С ДИСТАНЦИОННЫМ УПРАВЛЕНИЕМ</a:t>
            </a:r>
            <a:endParaRPr lang="en-US" sz="1400" dirty="0">
              <a:solidFill>
                <a:srgbClr val="231F20"/>
              </a:solidFill>
              <a:latin typeface="Corbel" panose="020B0503020204020204"/>
            </a:endParaRPr>
          </a:p>
          <a:p>
            <a:pPr indent="0" algn="ctr"/>
            <a:r>
              <a:rPr lang="en-US" sz="1400" dirty="0">
                <a:solidFill>
                  <a:srgbClr val="231F20"/>
                </a:solidFill>
                <a:latin typeface="Corbel" panose="020B0503020204020204"/>
              </a:rPr>
              <a:t>ТУ </a:t>
            </a:r>
            <a:r>
              <a:rPr lang="en-US" sz="1400" dirty="0">
                <a:solidFill>
                  <a:srgbClr val="231F20"/>
                </a:solidFill>
                <a:latin typeface="Corbel" panose="020B0503020204020204"/>
              </a:rPr>
              <a:t>BY </a:t>
            </a:r>
            <a:r>
              <a:rPr lang="en-US" sz="1400" dirty="0">
                <a:solidFill>
                  <a:srgbClr val="231F20"/>
                </a:solidFill>
                <a:latin typeface="Corbel" panose="020B0503020204020204"/>
              </a:rPr>
              <a:t>700037179.063-2023</a:t>
            </a:r>
            <a:endParaRPr lang="en-US" sz="1400" dirty="0">
              <a:solidFill>
                <a:srgbClr val="231F20"/>
              </a:solidFill>
              <a:latin typeface="Corbel" panose="020B0503020204020204"/>
            </a:endParaRPr>
          </a:p>
        </p:txBody>
      </p:sp>
      <p:pic>
        <p:nvPicPr>
          <p:cNvPr id="2" name="Изображение 1" descr="qr-code TIFLOS"/>
          <p:cNvPicPr>
            <a:picLocks noChangeAspect="1"/>
          </p:cNvPicPr>
          <p:nvPr/>
        </p:nvPicPr>
        <p:blipFill>
          <a:blip r:embed="rId3"/>
          <a:stretch>
            <a:fillRect/>
          </a:stretch>
        </p:blipFill>
        <p:spPr>
          <a:xfrm>
            <a:off x="2861310" y="1421130"/>
            <a:ext cx="1435735" cy="143573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02664" y="527303"/>
            <a:ext cx="4742688" cy="413269"/>
          </a:xfrm>
          <a:prstGeom prst="rect">
            <a:avLst/>
          </a:prstGeom>
          <a:solidFill>
            <a:srgbClr val="FFFFFF"/>
          </a:solidFill>
        </p:spPr>
        <p:txBody>
          <a:bodyPr wrap="none" lIns="0" tIns="0" rIns="0" bIns="0">
            <a:noAutofit/>
          </a:bodyPr>
          <a:lstStyle/>
          <a:p>
            <a:pPr indent="0" algn="ctr"/>
            <a:r>
              <a:rPr lang="en-US" sz="2000" b="1" dirty="0">
                <a:solidFill>
                  <a:srgbClr val="00793A"/>
                </a:solidFill>
                <a:latin typeface="Corbel" panose="020B0503020204020204"/>
              </a:rPr>
              <a:t>Где оборудуются,</a:t>
            </a:r>
            <a:r>
              <a:rPr lang="en-US" sz="2000" b="1" dirty="0">
                <a:latin typeface="Corbel" panose="020B0503020204020204"/>
              </a:rPr>
              <a:t>параметры</a:t>
            </a:r>
            <a:endParaRPr lang="en-US" sz="2000" b="1" dirty="0">
              <a:latin typeface="Corbel" panose="020B0503020204020204"/>
            </a:endParaRPr>
          </a:p>
        </p:txBody>
      </p:sp>
      <p:sp>
        <p:nvSpPr>
          <p:cNvPr id="8" name="Прямоугольник 7"/>
          <p:cNvSpPr/>
          <p:nvPr/>
        </p:nvSpPr>
        <p:spPr>
          <a:xfrm>
            <a:off x="583383" y="1154887"/>
            <a:ext cx="3093720" cy="2063496"/>
          </a:xfrm>
          <a:prstGeom prst="rect">
            <a:avLst/>
          </a:prstGeom>
          <a:solidFill>
            <a:srgbClr val="FFFFFF"/>
          </a:solidFill>
        </p:spPr>
        <p:txBody>
          <a:bodyPr lIns="0" tIns="0" rIns="0" bIns="0">
            <a:noAutofit/>
          </a:bodyPr>
          <a:lstStyle/>
          <a:p>
            <a:pPr indent="0"/>
            <a:r>
              <a:rPr lang="en-US" sz="1100" b="1" dirty="0">
                <a:solidFill>
                  <a:srgbClr val="00793A"/>
                </a:solidFill>
                <a:latin typeface="Corbel" panose="020B0503020204020204"/>
              </a:rPr>
              <a:t>:</a:t>
            </a:r>
            <a:endParaRPr lang="en-US" sz="1100" b="1" dirty="0">
              <a:solidFill>
                <a:srgbClr val="00793A"/>
              </a:solidFill>
              <a:latin typeface="Corbel" panose="020B0503020204020204"/>
            </a:endParaRPr>
          </a:p>
        </p:txBody>
      </p:sp>
      <p:sp>
        <p:nvSpPr>
          <p:cNvPr id="9" name="Прямоугольник 8"/>
          <p:cNvSpPr/>
          <p:nvPr/>
        </p:nvSpPr>
        <p:spPr>
          <a:xfrm>
            <a:off x="530352" y="3328416"/>
            <a:ext cx="3145536" cy="155448"/>
          </a:xfrm>
          <a:prstGeom prst="rect">
            <a:avLst/>
          </a:prstGeom>
          <a:solidFill>
            <a:srgbClr val="FFFFFF"/>
          </a:solidFill>
        </p:spPr>
        <p:txBody>
          <a:bodyPr wrap="none" lIns="0" tIns="0" rIns="0" bIns="0">
            <a:noAutofit/>
          </a:bodyPr>
          <a:lstStyle/>
          <a:p>
            <a:pPr indent="0"/>
            <a:endParaRPr lang="en-US" sz="1100" b="1" dirty="0">
              <a:solidFill>
                <a:srgbClr val="00793A"/>
              </a:solidFill>
              <a:latin typeface="Corbel" panose="020B0503020204020204"/>
            </a:endParaRPr>
          </a:p>
        </p:txBody>
      </p:sp>
      <p:sp>
        <p:nvSpPr>
          <p:cNvPr id="12" name="Прямоугольник 11"/>
          <p:cNvSpPr/>
          <p:nvPr/>
        </p:nvSpPr>
        <p:spPr>
          <a:xfrm>
            <a:off x="440507" y="1512077"/>
            <a:ext cx="3143272" cy="857256"/>
          </a:xfrm>
          <a:prstGeom prst="rect">
            <a:avLst/>
          </a:prstGeom>
        </p:spPr>
        <p:style>
          <a:lnRef idx="1">
            <a:schemeClr val="dk1"/>
          </a:lnRef>
          <a:fillRef idx="2">
            <a:schemeClr val="dk1"/>
          </a:fillRef>
          <a:effectRef idx="1">
            <a:schemeClr val="dk1"/>
          </a:effectRef>
          <a:fontRef idx="minor">
            <a:schemeClr val="dk1"/>
          </a:fontRef>
        </p:style>
        <p:txBody>
          <a:bodyPr lIns="0" tIns="0" rIns="0" bIns="0">
            <a:noAutofit/>
          </a:bodyPr>
          <a:lstStyle/>
          <a:p>
            <a:pPr indent="0">
              <a:spcAft>
                <a:spcPts val="490"/>
              </a:spcAft>
            </a:pPr>
            <a:r>
              <a:rPr lang="en-US" sz="1400" b="1" dirty="0">
                <a:solidFill>
                  <a:srgbClr val="00793A"/>
                </a:solidFill>
                <a:latin typeface="Corbel" panose="020B0503020204020204"/>
              </a:rPr>
              <a:t>Наружные входы в общественные и жилые здания снаружи и внутри.</a:t>
            </a:r>
            <a:endParaRPr lang="en-US" sz="1400" dirty="0">
              <a:solidFill>
                <a:srgbClr val="231F20"/>
              </a:solidFill>
              <a:latin typeface="Corbel" panose="020B0503020204020204"/>
            </a:endParaRPr>
          </a:p>
        </p:txBody>
      </p:sp>
      <p:sp>
        <p:nvSpPr>
          <p:cNvPr id="13" name="Прямоугольник 12"/>
          <p:cNvSpPr/>
          <p:nvPr/>
        </p:nvSpPr>
        <p:spPr>
          <a:xfrm>
            <a:off x="4053840" y="3069336"/>
            <a:ext cx="2913888" cy="155448"/>
          </a:xfrm>
          <a:prstGeom prst="rect">
            <a:avLst/>
          </a:prstGeom>
          <a:solidFill>
            <a:srgbClr val="FFFFFF"/>
          </a:solidFill>
        </p:spPr>
        <p:txBody>
          <a:bodyPr wrap="none" lIns="0" tIns="0" rIns="0" bIns="0">
            <a:noAutofit/>
          </a:bodyPr>
          <a:lstStyle/>
          <a:p>
            <a:pPr indent="12700"/>
            <a:endParaRPr lang="en-US" sz="1100" dirty="0">
              <a:solidFill>
                <a:srgbClr val="231F20"/>
              </a:solidFill>
              <a:latin typeface="Corbel" panose="020B0503020204020204"/>
            </a:endParaRPr>
          </a:p>
        </p:txBody>
      </p:sp>
      <p:sp>
        <p:nvSpPr>
          <p:cNvPr id="19" name="Прямоугольник 18"/>
          <p:cNvSpPr/>
          <p:nvPr/>
        </p:nvSpPr>
        <p:spPr>
          <a:xfrm flipH="1">
            <a:off x="440507" y="2726523"/>
            <a:ext cx="3714776" cy="1000132"/>
          </a:xfrm>
          <a:prstGeom prst="rect">
            <a:avLst/>
          </a:prstGeom>
        </p:spPr>
        <p:style>
          <a:lnRef idx="1">
            <a:schemeClr val="dk1"/>
          </a:lnRef>
          <a:fillRef idx="2">
            <a:schemeClr val="dk1"/>
          </a:fillRef>
          <a:effectRef idx="1">
            <a:schemeClr val="dk1"/>
          </a:effectRef>
          <a:fontRef idx="minor">
            <a:schemeClr val="dk1"/>
          </a:fontRef>
        </p:style>
        <p:txBody>
          <a:bodyPr lIns="0" tIns="0" rIns="0" bIns="0">
            <a:noAutofit/>
          </a:bodyPr>
          <a:lstStyle/>
          <a:p>
            <a:pPr marL="171450" indent="-228600">
              <a:lnSpc>
                <a:spcPct val="80000"/>
              </a:lnSpc>
              <a:spcAft>
                <a:spcPts val="420"/>
              </a:spcAft>
            </a:pPr>
            <a:r>
              <a:rPr lang="en-US" sz="1400" b="1" dirty="0">
                <a:solidFill>
                  <a:srgbClr val="00793A"/>
                </a:solidFill>
                <a:latin typeface="Corbel" panose="020B0503020204020204"/>
              </a:rPr>
              <a:t>Входы в лифты в общественных и жилых зданиях (на каждом этаже).</a:t>
            </a:r>
            <a:endParaRPr lang="en-US" sz="1400" b="1" dirty="0">
              <a:solidFill>
                <a:srgbClr val="00793A"/>
              </a:solidFill>
              <a:latin typeface="Corbel" panose="020B0503020204020204"/>
            </a:endParaRPr>
          </a:p>
          <a:p>
            <a:pPr marL="171450" indent="-228600">
              <a:lnSpc>
                <a:spcPct val="80000"/>
              </a:lnSpc>
            </a:pPr>
            <a:r>
              <a:rPr lang="en-US" sz="1400" dirty="0">
                <a:solidFill>
                  <a:srgbClr val="00793A"/>
                </a:solidFill>
                <a:latin typeface="Times New Roman" panose="02020603050405020304"/>
              </a:rPr>
              <a:t> </a:t>
            </a:r>
            <a:r>
              <a:rPr lang="en-US" sz="1400" b="1" dirty="0">
                <a:solidFill>
                  <a:srgbClr val="00793A"/>
                </a:solidFill>
                <a:latin typeface="Corbel" panose="020B0503020204020204"/>
              </a:rPr>
              <a:t>Остановки и подвижной состав общественного транспорта</a:t>
            </a:r>
            <a:r>
              <a:rPr lang="en-US" sz="1100" b="1" dirty="0">
                <a:solidFill>
                  <a:srgbClr val="00793A"/>
                </a:solidFill>
                <a:latin typeface="Corbel" panose="020B0503020204020204"/>
              </a:rPr>
              <a:t>.</a:t>
            </a:r>
            <a:endParaRPr lang="en-US" sz="1100" b="1" dirty="0">
              <a:solidFill>
                <a:srgbClr val="00793A"/>
              </a:solidFill>
              <a:latin typeface="Corbel" panose="020B0503020204020204"/>
            </a:endParaRPr>
          </a:p>
        </p:txBody>
      </p:sp>
      <p:sp>
        <p:nvSpPr>
          <p:cNvPr id="20" name="Прямоугольник 19"/>
          <p:cNvSpPr/>
          <p:nvPr/>
        </p:nvSpPr>
        <p:spPr>
          <a:xfrm>
            <a:off x="4512473" y="1369201"/>
            <a:ext cx="2771012" cy="571504"/>
          </a:xfrm>
          <a:prstGeom prst="rect">
            <a:avLst/>
          </a:prstGeom>
          <a:solidFill>
            <a:srgbClr val="FFFFFF"/>
          </a:solidFill>
        </p:spPr>
        <p:txBody>
          <a:bodyPr lIns="0" tIns="0" rIns="0" bIns="0">
            <a:noAutofit/>
          </a:bodyPr>
          <a:lstStyle/>
          <a:p>
            <a:r>
              <a:rPr lang="ru-RU" sz="1600" dirty="0"/>
              <a:t>Речевой информатор </a:t>
            </a:r>
            <a:r>
              <a:rPr lang="en-US" sz="1600" dirty="0"/>
              <a:t>IP 65</a:t>
            </a:r>
            <a:endParaRPr lang="en-US" sz="1600" dirty="0"/>
          </a:p>
        </p:txBody>
      </p:sp>
      <p:sp>
        <p:nvSpPr>
          <p:cNvPr id="21" name="Прямоугольник 20"/>
          <p:cNvSpPr/>
          <p:nvPr/>
        </p:nvSpPr>
        <p:spPr>
          <a:xfrm>
            <a:off x="297631" y="4155283"/>
            <a:ext cx="3929090" cy="237494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183515" indent="-228600">
              <a:lnSpc>
                <a:spcPct val="80000"/>
              </a:lnSpc>
              <a:spcAft>
                <a:spcPts val="630"/>
              </a:spcAft>
            </a:pPr>
            <a:r>
              <a:rPr lang="en-US" sz="1400" b="1" dirty="0">
                <a:solidFill>
                  <a:srgbClr val="00793A"/>
                </a:solidFill>
                <a:latin typeface="Corbel" panose="020B0503020204020204"/>
              </a:rPr>
              <a:t>Места расположения банкоматов, платёжных терминалов и т.д.</a:t>
            </a:r>
            <a:endParaRPr lang="en-US" sz="1400" b="1" dirty="0">
              <a:solidFill>
                <a:srgbClr val="00793A"/>
              </a:solidFill>
              <a:latin typeface="Corbel" panose="020B0503020204020204"/>
            </a:endParaRPr>
          </a:p>
          <a:p>
            <a:pPr marL="183515" indent="-228600">
              <a:lnSpc>
                <a:spcPct val="80000"/>
              </a:lnSpc>
              <a:spcAft>
                <a:spcPts val="630"/>
              </a:spcAft>
            </a:pPr>
            <a:endParaRPr lang="en-US" sz="1400" b="1" dirty="0">
              <a:solidFill>
                <a:srgbClr val="00793A"/>
              </a:solidFill>
              <a:latin typeface="Corbel" panose="020B0503020204020204"/>
            </a:endParaRPr>
          </a:p>
          <a:p>
            <a:pPr indent="0">
              <a:lnSpc>
                <a:spcPct val="68000"/>
              </a:lnSpc>
              <a:spcAft>
                <a:spcPts val="420"/>
              </a:spcAft>
            </a:pPr>
            <a:r>
              <a:rPr lang="en-US" sz="1400" dirty="0">
                <a:solidFill>
                  <a:srgbClr val="00793A"/>
                </a:solidFill>
                <a:latin typeface="Times New Roman" panose="02020603050405020304"/>
              </a:rPr>
              <a:t> </a:t>
            </a:r>
            <a:r>
              <a:rPr lang="en-US" sz="1400" b="1" dirty="0">
                <a:solidFill>
                  <a:srgbClr val="00793A"/>
                </a:solidFill>
                <a:latin typeface="Corbel" panose="020B0503020204020204"/>
              </a:rPr>
              <a:t>Место расположения тактильной схемы.</a:t>
            </a:r>
            <a:endParaRPr lang="en-US" sz="1400" b="1" dirty="0">
              <a:solidFill>
                <a:srgbClr val="00793A"/>
              </a:solidFill>
              <a:latin typeface="Corbel" panose="020B0503020204020204"/>
            </a:endParaRPr>
          </a:p>
          <a:p>
            <a:pPr marL="183515" indent="-228600">
              <a:lnSpc>
                <a:spcPct val="80000"/>
              </a:lnSpc>
              <a:spcAft>
                <a:spcPts val="630"/>
              </a:spcAft>
            </a:pPr>
            <a:r>
              <a:rPr lang="en-US" sz="1400" dirty="0">
                <a:solidFill>
                  <a:srgbClr val="00793A"/>
                </a:solidFill>
                <a:latin typeface="Times New Roman" panose="02020603050405020304"/>
              </a:rPr>
              <a:t> </a:t>
            </a:r>
            <a:r>
              <a:rPr lang="en-US" sz="1400" b="1" dirty="0">
                <a:solidFill>
                  <a:srgbClr val="00793A"/>
                </a:solidFill>
                <a:latin typeface="Corbel" panose="020B0503020204020204"/>
              </a:rPr>
              <a:t>Входы в туалетные комнаты, адаптированные к возможностям физически ослабленных лиц.</a:t>
            </a:r>
            <a:endParaRPr lang="en-US" sz="1400" b="1" dirty="0">
              <a:solidFill>
                <a:srgbClr val="00793A"/>
              </a:solidFill>
              <a:latin typeface="Corbel" panose="020B0503020204020204"/>
            </a:endParaRPr>
          </a:p>
          <a:p>
            <a:pPr indent="0">
              <a:lnSpc>
                <a:spcPct val="68000"/>
              </a:lnSpc>
              <a:spcAft>
                <a:spcPts val="420"/>
              </a:spcAft>
            </a:pPr>
            <a:r>
              <a:rPr lang="en-US" sz="1400" dirty="0">
                <a:solidFill>
                  <a:srgbClr val="00793A"/>
                </a:solidFill>
                <a:latin typeface="Times New Roman" panose="02020603050405020304"/>
              </a:rPr>
              <a:t> </a:t>
            </a:r>
            <a:r>
              <a:rPr lang="en-US" sz="1400" b="1" dirty="0">
                <a:solidFill>
                  <a:srgbClr val="00793A"/>
                </a:solidFill>
                <a:latin typeface="Corbel" panose="020B0503020204020204"/>
              </a:rPr>
              <a:t>Эскалаторы и траволаторы.</a:t>
            </a:r>
            <a:endParaRPr lang="en-US" sz="1400" b="1" dirty="0">
              <a:solidFill>
                <a:srgbClr val="00793A"/>
              </a:solidFill>
              <a:latin typeface="Corbel" panose="020B0503020204020204"/>
            </a:endParaRPr>
          </a:p>
          <a:p>
            <a:pPr marL="183515" indent="-228600">
              <a:lnSpc>
                <a:spcPct val="80000"/>
              </a:lnSpc>
              <a:spcAft>
                <a:spcPts val="630"/>
              </a:spcAft>
            </a:pPr>
            <a:r>
              <a:rPr lang="en-US" sz="1400" b="1" dirty="0">
                <a:solidFill>
                  <a:srgbClr val="00793A"/>
                </a:solidFill>
                <a:latin typeface="Corbel" panose="020B0503020204020204"/>
              </a:rPr>
              <a:t>Двери на путях движения ФОЛ в общественных зданиях.</a:t>
            </a:r>
            <a:endParaRPr lang="en-US" sz="1400" b="1" dirty="0">
              <a:solidFill>
                <a:srgbClr val="00793A"/>
              </a:solidFill>
              <a:latin typeface="Corbel" panose="020B0503020204020204"/>
            </a:endParaRPr>
          </a:p>
          <a:p>
            <a:pPr indent="0">
              <a:lnSpc>
                <a:spcPct val="93000"/>
              </a:lnSpc>
            </a:pPr>
            <a:endParaRPr lang="en-US" sz="1400" dirty="0">
              <a:solidFill>
                <a:srgbClr val="231F20"/>
              </a:solidFill>
              <a:latin typeface="Corbel" panose="020B0503020204020204"/>
            </a:endParaRPr>
          </a:p>
        </p:txBody>
      </p:sp>
      <p:sp>
        <p:nvSpPr>
          <p:cNvPr id="5121" name="Rectangle 1"/>
          <p:cNvSpPr>
            <a:spLocks noChangeArrowheads="1"/>
          </p:cNvSpPr>
          <p:nvPr/>
        </p:nvSpPr>
        <p:spPr bwMode="auto">
          <a:xfrm>
            <a:off x="4726787" y="2031323"/>
            <a:ext cx="3012276" cy="1107996"/>
          </a:xfrm>
          <a:prstGeom prst="rect">
            <a:avLst/>
          </a:prstGeom>
          <a:solidFill>
            <a:srgbClr val="FFFFFF"/>
          </a:solidFill>
          <a:ln w="9525">
            <a:noFill/>
            <a:miter lim="800000"/>
          </a:ln>
          <a:effectLst/>
        </p:spPr>
        <p:txBody>
          <a:bodyPr vert="horz" wrap="square" lIns="0" tIns="45720" rIns="91440" bIns="45720" numCol="1" anchor="ctr" anchorCtr="0" compatLnSpc="1">
            <a:spAutoFit/>
          </a:bodyPr>
          <a:lstStyle/>
          <a:p>
            <a:pPr marL="457200" marR="0" lvl="1" indent="-457200" algn="l" defTabSz="914400" rtl="0" eaLnBrk="1" fontAlgn="base" latinLnBrk="0" hangingPunct="1">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Размер ширина (мм): 90</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Размер длинна (мм): 115</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Размер высота (мм): 55</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Количество в упаковке (</a:t>
            </a:r>
            <a:r>
              <a:rPr kumimoji="0" lang="ru-RU" sz="1200" b="0" i="0" u="none" strike="noStrike" cap="none" normalizeH="0" baseline="0" dirty="0" err="1">
                <a:ln>
                  <a:noFill/>
                </a:ln>
                <a:solidFill>
                  <a:srgbClr val="000000"/>
                </a:solidFill>
                <a:effectLst/>
                <a:latin typeface="Jost"/>
                <a:cs typeface="Arial" panose="020B0604020202020204" pitchFamily="34" charset="0"/>
              </a:rPr>
              <a:t>шт</a:t>
            </a:r>
            <a:r>
              <a:rPr kumimoji="0" lang="ru-RU" sz="1200" b="0" i="0" u="none" strike="noStrike" cap="none" normalizeH="0" baseline="0" dirty="0">
                <a:ln>
                  <a:noFill/>
                </a:ln>
                <a:solidFill>
                  <a:srgbClr val="000000"/>
                </a:solidFill>
                <a:effectLst/>
                <a:latin typeface="Jost"/>
                <a:cs typeface="Arial" panose="020B0604020202020204" pitchFamily="34" charset="0"/>
              </a:rPr>
              <a:t>): 1</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Прямоугольник 21"/>
          <p:cNvSpPr/>
          <p:nvPr/>
        </p:nvSpPr>
        <p:spPr>
          <a:xfrm>
            <a:off x="4298160" y="4013002"/>
            <a:ext cx="3440903" cy="338554"/>
          </a:xfrm>
          <a:prstGeom prst="rect">
            <a:avLst/>
          </a:prstGeom>
        </p:spPr>
        <p:txBody>
          <a:bodyPr wrap="square">
            <a:spAutoFit/>
          </a:bodyPr>
          <a:lstStyle/>
          <a:p>
            <a:r>
              <a:rPr lang="ru-RU" sz="1600" dirty="0"/>
              <a:t>      Речевой информатор </a:t>
            </a:r>
            <a:r>
              <a:rPr lang="en-US" sz="1600" dirty="0"/>
              <a:t>IP 20</a:t>
            </a:r>
            <a:endParaRPr lang="en-US" sz="1600" dirty="0"/>
          </a:p>
        </p:txBody>
      </p:sp>
      <p:sp>
        <p:nvSpPr>
          <p:cNvPr id="5122" name="Rectangle 2"/>
          <p:cNvSpPr>
            <a:spLocks noChangeArrowheads="1"/>
          </p:cNvSpPr>
          <p:nvPr/>
        </p:nvSpPr>
        <p:spPr bwMode="auto">
          <a:xfrm>
            <a:off x="4798225" y="4733453"/>
            <a:ext cx="2714644" cy="1107996"/>
          </a:xfrm>
          <a:prstGeom prst="rect">
            <a:avLst/>
          </a:prstGeom>
          <a:solidFill>
            <a:srgbClr val="FFFFFF"/>
          </a:solidFill>
          <a:ln w="9525">
            <a:noFill/>
            <a:miter lim="800000"/>
          </a:ln>
          <a:effectLst/>
        </p:spPr>
        <p:txBody>
          <a:bodyPr vert="horz" wrap="square" lIns="0" tIns="45720" rIns="91440" bIns="45720" numCol="1" anchor="ctr" anchorCtr="0" compatLnSpc="1">
            <a:spAutoFit/>
          </a:bodyPr>
          <a:lstStyle/>
          <a:p>
            <a:pPr marL="457200" marR="0" lvl="1" indent="-457200" algn="l" defTabSz="914400" rtl="0" eaLnBrk="1" fontAlgn="base" latinLnBrk="0" hangingPunct="1">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Размер ширина (мм): 80</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Размер длинна (мм): 70</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Размер высота (мм): 70</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pPr>
            <a:r>
              <a:rPr kumimoji="0" lang="ru-RU" sz="1200" b="0" i="0" u="none" strike="noStrike" cap="none" normalizeH="0" baseline="0" dirty="0">
                <a:ln>
                  <a:noFill/>
                </a:ln>
                <a:solidFill>
                  <a:srgbClr val="000000"/>
                </a:solidFill>
                <a:effectLst/>
                <a:latin typeface="Jost"/>
                <a:cs typeface="Arial" panose="020B0604020202020204" pitchFamily="34" charset="0"/>
              </a:rPr>
              <a:t>Количество в упаковке (</a:t>
            </a:r>
            <a:r>
              <a:rPr kumimoji="0" lang="ru-RU" sz="1200" b="0" i="0" u="none" strike="noStrike" cap="none" normalizeH="0" baseline="0" dirty="0" err="1">
                <a:ln>
                  <a:noFill/>
                </a:ln>
                <a:solidFill>
                  <a:srgbClr val="000000"/>
                </a:solidFill>
                <a:effectLst/>
                <a:latin typeface="Jost"/>
                <a:cs typeface="Arial" panose="020B0604020202020204" pitchFamily="34" charset="0"/>
              </a:rPr>
              <a:t>шт</a:t>
            </a:r>
            <a:r>
              <a:rPr kumimoji="0" lang="ru-RU" sz="1200" b="0" i="0" u="none" strike="noStrike" cap="none" normalizeH="0" baseline="0" dirty="0">
                <a:ln>
                  <a:noFill/>
                </a:ln>
                <a:solidFill>
                  <a:srgbClr val="000000"/>
                </a:solidFill>
                <a:effectLst/>
                <a:latin typeface="Jost"/>
                <a:cs typeface="Arial" panose="020B0604020202020204" pitchFamily="34" charset="0"/>
              </a:rPr>
              <a:t>): 1</a:t>
            </a:r>
            <a:endParaRPr kumimoji="0" lang="ru-RU" sz="1200" b="0" i="0" u="none" strike="noStrike" cap="none" normalizeH="0" baseline="0" dirty="0">
              <a:ln>
                <a:noFill/>
              </a:ln>
              <a:solidFill>
                <a:srgbClr val="000000"/>
              </a:solidFill>
              <a:effectLst/>
              <a:latin typeface="Jo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4" name="Рисунок 13"/>
          <p:cNvPicPr>
            <a:picLocks noChangeAspect="1"/>
          </p:cNvPicPr>
          <p:nvPr/>
        </p:nvPicPr>
        <p:blipFill>
          <a:blip r:embed="rId1"/>
          <a:stretch>
            <a:fillRect/>
          </a:stretch>
        </p:blipFill>
        <p:spPr>
          <a:xfrm>
            <a:off x="6298423" y="511945"/>
            <a:ext cx="454825" cy="357190"/>
          </a:xfrm>
          <a:prstGeom prst="rect">
            <a:avLst/>
          </a:prstGeom>
        </p:spPr>
      </p:pic>
      <p:pic>
        <p:nvPicPr>
          <p:cNvPr id="2" name="Изображение 1" descr="qr-code TIFLOS"/>
          <p:cNvPicPr>
            <a:picLocks noChangeAspect="1"/>
          </p:cNvPicPr>
          <p:nvPr/>
        </p:nvPicPr>
        <p:blipFill>
          <a:blip r:embed="rId2"/>
          <a:stretch>
            <a:fillRect/>
          </a:stretch>
        </p:blipFill>
        <p:spPr>
          <a:xfrm>
            <a:off x="5645785" y="5813425"/>
            <a:ext cx="1866900" cy="1866900"/>
          </a:xfrm>
          <a:prstGeom prst="rect">
            <a:avLst/>
          </a:prstGeom>
        </p:spPr>
      </p:pic>
      <p:sp>
        <p:nvSpPr>
          <p:cNvPr id="3" name="Текстовое поле 2"/>
          <p:cNvSpPr txBox="1"/>
          <p:nvPr/>
        </p:nvSpPr>
        <p:spPr>
          <a:xfrm>
            <a:off x="845185" y="7066280"/>
            <a:ext cx="4817110" cy="306705"/>
          </a:xfrm>
          <a:prstGeom prst="rect">
            <a:avLst/>
          </a:prstGeom>
          <a:noFill/>
        </p:spPr>
        <p:txBody>
          <a:bodyPr wrap="square" rtlCol="0">
            <a:spAutoFit/>
          </a:bodyPr>
          <a:p>
            <a:r>
              <a:rPr lang="ru-RU" altLang="ru-RU" sz="1400" u="sng">
                <a:latin typeface="Constantia" panose="02030602050306030303" charset="0"/>
                <a:cs typeface="Constantia" panose="02030602050306030303" charset="0"/>
              </a:rPr>
              <a:t>скачать</a:t>
            </a:r>
            <a:r>
              <a:rPr lang="en-US" altLang="ru-RU" sz="1400" u="sng">
                <a:latin typeface="Constantia" panose="02030602050306030303" charset="0"/>
                <a:cs typeface="Constantia" panose="02030602050306030303" charset="0"/>
              </a:rPr>
              <a:t> </a:t>
            </a:r>
            <a:r>
              <a:rPr lang="ru-RU" altLang="ru-RU" sz="1400" u="sng">
                <a:latin typeface="Constantia" panose="02030602050306030303" charset="0"/>
                <a:cs typeface="Constantia" panose="02030602050306030303" charset="0"/>
              </a:rPr>
              <a:t>приложение «</a:t>
            </a:r>
            <a:r>
              <a:rPr lang="en-US" altLang="ru-RU" sz="1400" u="sng">
                <a:latin typeface="Constantia" panose="02030602050306030303" charset="0"/>
                <a:cs typeface="Constantia" panose="02030602050306030303" charset="0"/>
              </a:rPr>
              <a:t>TIFLOS</a:t>
            </a:r>
            <a:r>
              <a:rPr lang="ru-RU" altLang="ru-RU" sz="1400" u="sng">
                <a:latin typeface="Constantia" panose="02030602050306030303" charset="0"/>
                <a:cs typeface="Constantia" panose="02030602050306030303" charset="0"/>
              </a:rPr>
              <a:t>» на на </a:t>
            </a:r>
            <a:r>
              <a:rPr lang="en-US" altLang="ru-RU" sz="1400" u="sng">
                <a:latin typeface="Constantia" panose="02030602050306030303" charset="0"/>
                <a:cs typeface="Constantia" panose="02030602050306030303" charset="0"/>
              </a:rPr>
              <a:t>GooglePlay</a:t>
            </a:r>
            <a:r>
              <a:rPr lang="ru-RU" altLang="en-US" sz="1400" u="sng">
                <a:latin typeface="Constantia" panose="02030602050306030303" charset="0"/>
                <a:cs typeface="Constantia" panose="02030602050306030303" charset="0"/>
              </a:rPr>
              <a:t> </a:t>
            </a:r>
            <a:r>
              <a:rPr lang="en-US" altLang="en-US" sz="1400" u="sng">
                <a:latin typeface="Constantia" panose="02030602050306030303" charset="0"/>
                <a:cs typeface="Constantia" panose="02030602050306030303" charset="0"/>
              </a:rPr>
              <a:t>&gt;&gt;</a:t>
            </a:r>
            <a:endParaRPr lang="en-US" altLang="en-US" sz="1400" u="sng">
              <a:latin typeface="Constantia" panose="02030602050306030303" charset="0"/>
              <a:cs typeface="Constantia" panose="02030602050306030303" charset="0"/>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1"/>
          <a:stretch>
            <a:fillRect/>
          </a:stretch>
        </p:blipFill>
        <p:spPr>
          <a:xfrm>
            <a:off x="6986207" y="7303695"/>
            <a:ext cx="752856" cy="438912"/>
          </a:xfrm>
          <a:prstGeom prst="rect">
            <a:avLst/>
          </a:prstGeom>
        </p:spPr>
      </p:pic>
      <p:pic>
        <p:nvPicPr>
          <p:cNvPr id="3" name="Рисунок 2"/>
          <p:cNvPicPr>
            <a:picLocks noChangeAspect="1"/>
          </p:cNvPicPr>
          <p:nvPr/>
        </p:nvPicPr>
        <p:blipFill>
          <a:blip r:embed="rId2"/>
          <a:stretch>
            <a:fillRect/>
          </a:stretch>
        </p:blipFill>
        <p:spPr>
          <a:xfrm>
            <a:off x="5670917" y="139464"/>
            <a:ext cx="1296144" cy="1296144"/>
          </a:xfrm>
          <a:prstGeom prst="rect">
            <a:avLst/>
          </a:prstGeom>
        </p:spPr>
      </p:pic>
      <p:sp>
        <p:nvSpPr>
          <p:cNvPr id="7" name="Прямоугольник 6"/>
          <p:cNvSpPr/>
          <p:nvPr/>
        </p:nvSpPr>
        <p:spPr>
          <a:xfrm>
            <a:off x="199625" y="545592"/>
            <a:ext cx="3381874" cy="890016"/>
          </a:xfrm>
          <a:prstGeom prst="rect">
            <a:avLst/>
          </a:prstGeom>
          <a:solidFill>
            <a:srgbClr val="FFFFFF"/>
          </a:solidFill>
        </p:spPr>
        <p:txBody>
          <a:bodyPr lIns="0" tIns="0" rIns="0" bIns="0">
            <a:noAutofit/>
          </a:bodyPr>
          <a:lstStyle/>
          <a:p>
            <a:pPr indent="0"/>
            <a:r>
              <a:rPr lang="en-US" sz="1300" dirty="0">
                <a:solidFill>
                  <a:srgbClr val="00565F"/>
                </a:solidFill>
                <a:latin typeface="Corbel" panose="020B0503020204020204"/>
              </a:rPr>
              <a:t>Министерство труда и социальной защиты</a:t>
            </a:r>
            <a:endParaRPr lang="en-US" sz="1300" dirty="0">
              <a:solidFill>
                <a:srgbClr val="00565F"/>
              </a:solidFill>
              <a:latin typeface="Corbel" panose="020B0503020204020204"/>
            </a:endParaRPr>
          </a:p>
          <a:p>
            <a:pPr indent="0"/>
            <a:r>
              <a:rPr lang="en-US" sz="1300" dirty="0">
                <a:solidFill>
                  <a:srgbClr val="00565F"/>
                </a:solidFill>
                <a:latin typeface="Corbel" panose="020B0503020204020204"/>
              </a:rPr>
              <a:t>Республики Беларусь </a:t>
            </a:r>
            <a:r>
              <a:rPr lang="en-US" sz="1300" b="1" baseline="30000" dirty="0">
                <a:solidFill>
                  <a:srgbClr val="00565F"/>
                </a:solidFill>
                <a:latin typeface="Corbel" panose="020B0503020204020204"/>
              </a:rPr>
              <a:t>2</a:t>
            </a:r>
            <a:endParaRPr lang="en-US" sz="1300" b="1" baseline="30000" dirty="0">
              <a:solidFill>
                <a:srgbClr val="00565F"/>
              </a:solidFill>
              <a:latin typeface="Corbel" panose="020B0503020204020204"/>
            </a:endParaRPr>
          </a:p>
          <a:p>
            <a:r>
              <a:rPr lang="en-US" sz="1300" dirty="0">
                <a:solidFill>
                  <a:srgbClr val="00565F"/>
                </a:solidFill>
                <a:latin typeface="Corbel" panose="020B0503020204020204"/>
              </a:rPr>
              <a:t>Министерство архитектуры и строительства</a:t>
            </a:r>
            <a:endParaRPr lang="en-US" sz="1300" dirty="0">
              <a:solidFill>
                <a:srgbClr val="00565F"/>
              </a:solidFill>
              <a:latin typeface="Corbel" panose="020B0503020204020204"/>
            </a:endParaRPr>
          </a:p>
          <a:p>
            <a:r>
              <a:rPr lang="en-US" sz="1300" dirty="0">
                <a:solidFill>
                  <a:srgbClr val="00565F"/>
                </a:solidFill>
                <a:latin typeface="Corbel" panose="020B0503020204020204"/>
              </a:rPr>
              <a:t>Республики Беларусь </a:t>
            </a:r>
            <a:r>
              <a:rPr lang="en-US" sz="1300" b="1" baseline="30000" dirty="0">
                <a:solidFill>
                  <a:srgbClr val="00565F"/>
                </a:solidFill>
                <a:latin typeface="Corbel" panose="020B0503020204020204"/>
              </a:rPr>
              <a:t>3</a:t>
            </a:r>
            <a:endParaRPr lang="en-US" sz="1300" b="1" baseline="30000" dirty="0">
              <a:solidFill>
                <a:srgbClr val="00565F"/>
              </a:solidFill>
              <a:latin typeface="Corbel" panose="020B0503020204020204"/>
            </a:endParaRPr>
          </a:p>
          <a:p>
            <a:pPr indent="0"/>
            <a:endParaRPr lang="en-US" sz="1300" b="1" baseline="30000" dirty="0">
              <a:solidFill>
                <a:srgbClr val="00565F"/>
              </a:solidFill>
              <a:latin typeface="Corbel" panose="020B0503020204020204"/>
            </a:endParaRPr>
          </a:p>
        </p:txBody>
      </p:sp>
      <p:sp>
        <p:nvSpPr>
          <p:cNvPr id="8" name="Прямоугольник 7"/>
          <p:cNvSpPr/>
          <p:nvPr/>
        </p:nvSpPr>
        <p:spPr>
          <a:xfrm>
            <a:off x="4026408" y="1947672"/>
            <a:ext cx="3179064" cy="377952"/>
          </a:xfrm>
          <a:prstGeom prst="rect">
            <a:avLst/>
          </a:prstGeom>
          <a:solidFill>
            <a:srgbClr val="FFFFFF"/>
          </a:solidFill>
        </p:spPr>
        <p:txBody>
          <a:bodyPr lIns="0" tIns="0" rIns="0" bIns="0">
            <a:noAutofit/>
          </a:bodyPr>
          <a:lstStyle/>
          <a:p>
            <a:pPr indent="0"/>
            <a:endParaRPr lang="en-US" sz="1300" b="1" baseline="30000" dirty="0">
              <a:solidFill>
                <a:srgbClr val="00565F"/>
              </a:solidFill>
              <a:latin typeface="Corbel" panose="020B0503020204020204"/>
            </a:endParaRPr>
          </a:p>
        </p:txBody>
      </p:sp>
      <p:sp>
        <p:nvSpPr>
          <p:cNvPr id="9" name="Прямоугольник 8"/>
          <p:cNvSpPr/>
          <p:nvPr/>
        </p:nvSpPr>
        <p:spPr>
          <a:xfrm>
            <a:off x="486341" y="1435608"/>
            <a:ext cx="6480720" cy="3658059"/>
          </a:xfrm>
          <a:prstGeom prst="rect">
            <a:avLst/>
          </a:prstGeom>
        </p:spPr>
        <p:style>
          <a:lnRef idx="0">
            <a:scrgbClr r="0" g="0" b="0"/>
          </a:lnRef>
          <a:fillRef idx="1001">
            <a:schemeClr val="lt2"/>
          </a:fillRef>
          <a:effectRef idx="0">
            <a:scrgbClr r="0" g="0" b="0"/>
          </a:effectRef>
          <a:fontRef idx="major"/>
        </p:style>
        <p:txBody>
          <a:bodyPr lIns="0" tIns="0" rIns="0" bIns="0">
            <a:noAutofit/>
          </a:bodyPr>
          <a:lstStyle/>
          <a:p>
            <a:pPr indent="0" algn="ctr">
              <a:spcAft>
                <a:spcPts val="560"/>
              </a:spcAft>
            </a:pPr>
            <a:r>
              <a:rPr lang="en-US" sz="2000" b="1" dirty="0">
                <a:solidFill>
                  <a:srgbClr val="00793A"/>
                </a:solidFill>
                <a:latin typeface="Corbel" panose="020B0503020204020204"/>
              </a:rPr>
              <a:t>Нормативные документы в сфере создания доступной среды для людей с инвалидностью по зрению</a:t>
            </a:r>
            <a:endParaRPr lang="en-US" sz="2000" b="1" dirty="0">
              <a:solidFill>
                <a:srgbClr val="00793A"/>
              </a:solidFill>
              <a:latin typeface="Corbel" panose="020B0503020204020204"/>
            </a:endParaRPr>
          </a:p>
          <a:p>
            <a:pPr indent="0" algn="just">
              <a:spcAft>
                <a:spcPts val="560"/>
              </a:spcAft>
            </a:pPr>
            <a:r>
              <a:rPr lang="en-US" sz="1200" b="1" dirty="0">
                <a:solidFill>
                  <a:srgbClr val="231F20"/>
                </a:solidFill>
                <a:latin typeface="Corbel" panose="020B0503020204020204"/>
              </a:rPr>
              <a:t>ТКП 45-3.02-6-2005 </a:t>
            </a:r>
            <a:r>
              <a:rPr lang="en-US" sz="1200" dirty="0">
                <a:solidFill>
                  <a:srgbClr val="231F20"/>
                </a:solidFill>
                <a:latin typeface="Corbel" panose="020B0503020204020204"/>
              </a:rPr>
              <a:t>«Благоустройство территорий. Дорожные одежды с покрытием из плит тротуарных. Правила проектирования»</a:t>
            </a:r>
            <a:endParaRPr lang="en-US" sz="1200" dirty="0">
              <a:solidFill>
                <a:srgbClr val="231F20"/>
              </a:solidFill>
              <a:latin typeface="Corbel" panose="020B0503020204020204"/>
            </a:endParaRPr>
          </a:p>
          <a:p>
            <a:pPr indent="0" algn="just">
              <a:spcAft>
                <a:spcPts val="560"/>
              </a:spcAft>
            </a:pPr>
            <a:r>
              <a:rPr lang="en-US" sz="1200" b="1" dirty="0">
                <a:solidFill>
                  <a:srgbClr val="231F20"/>
                </a:solidFill>
                <a:latin typeface="Corbel" panose="020B0503020204020204"/>
              </a:rPr>
              <a:t>ТКП 45-3.02-7-2005 </a:t>
            </a:r>
            <a:r>
              <a:rPr lang="en-US" sz="1200" dirty="0">
                <a:solidFill>
                  <a:srgbClr val="231F20"/>
                </a:solidFill>
                <a:latin typeface="Corbel" panose="020B0503020204020204"/>
              </a:rPr>
              <a:t>«Благоустройство территорий. Дорожные одежды с покрытием из плит тротуарных. Правила устройства»</a:t>
            </a:r>
            <a:endParaRPr lang="en-US" sz="1200" dirty="0">
              <a:solidFill>
                <a:srgbClr val="231F20"/>
              </a:solidFill>
              <a:latin typeface="Corbel" panose="020B0503020204020204"/>
            </a:endParaRPr>
          </a:p>
          <a:p>
            <a:pPr indent="0" algn="just">
              <a:spcAft>
                <a:spcPts val="560"/>
              </a:spcAft>
            </a:pPr>
            <a:r>
              <a:rPr lang="en-US" sz="1200" b="1" dirty="0">
                <a:solidFill>
                  <a:srgbClr val="231F20"/>
                </a:solidFill>
                <a:latin typeface="Corbel" panose="020B0503020204020204"/>
              </a:rPr>
              <a:t>СТБ</a:t>
            </a:r>
            <a:r>
              <a:rPr lang="ru-RU" altLang="en-US" sz="1200" b="1" dirty="0">
                <a:solidFill>
                  <a:srgbClr val="231F20"/>
                </a:solidFill>
                <a:latin typeface="Corbel" panose="020B0503020204020204"/>
              </a:rPr>
              <a:t> 2619-2022(</a:t>
            </a:r>
            <a:r>
              <a:rPr lang="en-US" sz="1200" b="1" dirty="0">
                <a:solidFill>
                  <a:srgbClr val="231F20"/>
                </a:solidFill>
                <a:latin typeface="Corbel" panose="020B0503020204020204"/>
              </a:rPr>
              <a:t> </a:t>
            </a:r>
            <a:r>
              <a:rPr lang="en-US" sz="1200" b="1" dirty="0">
                <a:solidFill>
                  <a:srgbClr val="231F20"/>
                </a:solidFill>
                <a:latin typeface="Corbel" panose="020B0503020204020204"/>
              </a:rPr>
              <a:t>ISO 23599-2019</a:t>
            </a:r>
            <a:r>
              <a:rPr lang="ru-RU" altLang="en-US" sz="1200" b="1" dirty="0">
                <a:solidFill>
                  <a:srgbClr val="231F20"/>
                </a:solidFill>
                <a:latin typeface="Corbel" panose="020B0503020204020204"/>
              </a:rPr>
              <a:t>)</a:t>
            </a:r>
            <a:r>
              <a:rPr lang="en-US" sz="1200" b="1" dirty="0">
                <a:solidFill>
                  <a:srgbClr val="231F20"/>
                </a:solidFill>
                <a:latin typeface="Corbel" panose="020B0503020204020204"/>
              </a:rPr>
              <a:t> </a:t>
            </a:r>
            <a:r>
              <a:rPr lang="en-US" sz="1200" dirty="0">
                <a:solidFill>
                  <a:srgbClr val="231F20"/>
                </a:solidFill>
                <a:latin typeface="Corbel" panose="020B0503020204020204"/>
              </a:rPr>
              <a:t>«Средства помощи для незрячих людей и людей с нарушениями зрения. Тактильные указатели на пешеходных поверхностях»</a:t>
            </a:r>
            <a:endParaRPr lang="en-US" sz="1200" dirty="0">
              <a:solidFill>
                <a:srgbClr val="231F20"/>
              </a:solidFill>
              <a:latin typeface="Corbel" panose="020B0503020204020204"/>
            </a:endParaRPr>
          </a:p>
          <a:p>
            <a:pPr indent="0" algn="just">
              <a:spcAft>
                <a:spcPts val="560"/>
              </a:spcAft>
            </a:pPr>
            <a:r>
              <a:rPr lang="en-US" sz="1200" b="1" dirty="0">
                <a:solidFill>
                  <a:srgbClr val="231F20"/>
                </a:solidFill>
                <a:latin typeface="Corbel" panose="020B0503020204020204"/>
              </a:rPr>
              <a:t>СН РБ 3.02.12 - 2020 </a:t>
            </a:r>
            <a:r>
              <a:rPr lang="en-US" sz="1200" dirty="0">
                <a:solidFill>
                  <a:srgbClr val="231F20"/>
                </a:solidFill>
                <a:latin typeface="Corbel" panose="020B0503020204020204"/>
              </a:rPr>
              <a:t>«Среда обитания для физически ослабленных лиц»</a:t>
            </a:r>
            <a:endParaRPr lang="en-US" sz="1200" dirty="0">
              <a:solidFill>
                <a:srgbClr val="231F20"/>
              </a:solidFill>
              <a:latin typeface="Corbel" panose="020B0503020204020204"/>
            </a:endParaRPr>
          </a:p>
          <a:p>
            <a:pPr indent="0" algn="just">
              <a:spcAft>
                <a:spcPts val="560"/>
              </a:spcAft>
            </a:pPr>
            <a:r>
              <a:rPr lang="en-US" sz="1200" b="1" dirty="0">
                <a:solidFill>
                  <a:srgbClr val="231F20"/>
                </a:solidFill>
                <a:latin typeface="Corbel" panose="020B0503020204020204"/>
              </a:rPr>
              <a:t>СТБ 2584-2020 </a:t>
            </a:r>
            <a:r>
              <a:rPr lang="en-US" sz="1200" dirty="0">
                <a:solidFill>
                  <a:srgbClr val="231F20"/>
                </a:solidFill>
                <a:latin typeface="Corbel" panose="020B0503020204020204"/>
              </a:rPr>
              <a:t>«Средства общественного пассажирского транспорта. Общие технические требования доступности и безопасности инвалидов»</a:t>
            </a:r>
            <a:endParaRPr lang="en-US" sz="1200" dirty="0">
              <a:solidFill>
                <a:srgbClr val="231F20"/>
              </a:solidFill>
              <a:latin typeface="Corbel" panose="020B0503020204020204"/>
            </a:endParaRPr>
          </a:p>
          <a:p>
            <a:pPr indent="0" algn="just"/>
            <a:r>
              <a:rPr lang="en-US" sz="1200" b="1" dirty="0">
                <a:solidFill>
                  <a:srgbClr val="231F20"/>
                </a:solidFill>
                <a:latin typeface="Corbel" panose="020B0503020204020204"/>
              </a:rPr>
              <a:t>СТБ ГОСТ Р 51671-2007 </a:t>
            </a:r>
            <a:r>
              <a:rPr lang="en-US" sz="1200" dirty="0">
                <a:solidFill>
                  <a:srgbClr val="231F20"/>
                </a:solidFill>
                <a:latin typeface="Corbel" panose="020B0503020204020204"/>
              </a:rPr>
              <a:t>«Средства связи и информации технические общего пользования, доступные для инвалидов. Классификация. Требования доступности и безопасности».</a:t>
            </a:r>
            <a:endParaRPr lang="en-US" sz="1200" dirty="0">
              <a:solidFill>
                <a:srgbClr val="231F20"/>
              </a:solidFill>
              <a:latin typeface="Corbel" panose="020B0503020204020204"/>
            </a:endParaRPr>
          </a:p>
          <a:p>
            <a:pPr algn="just"/>
            <a:r>
              <a:rPr lang="en-US" sz="1200" b="1" dirty="0">
                <a:solidFill>
                  <a:srgbClr val="231F20"/>
                </a:solidFill>
                <a:latin typeface="Corbel" panose="020B0503020204020204"/>
              </a:rPr>
              <a:t>Постановление №796 от 21.11.2022 г</a:t>
            </a:r>
            <a:r>
              <a:rPr lang="en-US" sz="1200" dirty="0">
                <a:solidFill>
                  <a:srgbClr val="231F20"/>
                </a:solidFill>
                <a:latin typeface="Corbel" panose="020B0503020204020204"/>
              </a:rPr>
              <a:t>. «Правила обеспечения доступности для инвалидов объектов социальной, транспортной и производственной инфраструктуры,  транспортных средств и оказываемых услуг, оценкиуровня их доступности</a:t>
            </a:r>
            <a:endParaRPr lang="en-US" sz="1200" dirty="0">
              <a:solidFill>
                <a:srgbClr val="231F20"/>
              </a:solidFill>
              <a:latin typeface="Corbel" panose="020B0503020204020204"/>
            </a:endParaRPr>
          </a:p>
          <a:p>
            <a:pPr indent="0"/>
            <a:endParaRPr lang="en-US" sz="1100" dirty="0">
              <a:solidFill>
                <a:srgbClr val="231F20"/>
              </a:solidFill>
              <a:latin typeface="Corbel" panose="020B0503020204020204"/>
            </a:endParaRPr>
          </a:p>
        </p:txBody>
      </p:sp>
      <p:pic>
        <p:nvPicPr>
          <p:cNvPr id="10" name="Рисунок 9"/>
          <p:cNvPicPr>
            <a:picLocks noChangeAspect="1"/>
          </p:cNvPicPr>
          <p:nvPr/>
        </p:nvPicPr>
        <p:blipFill>
          <a:blip r:embed="rId3"/>
          <a:stretch>
            <a:fillRect/>
          </a:stretch>
        </p:blipFill>
        <p:spPr>
          <a:xfrm>
            <a:off x="1797829" y="5155415"/>
            <a:ext cx="3097484" cy="2409959"/>
          </a:xfrm>
          <a:prstGeom prst="rect">
            <a:avLst/>
          </a:prstGeom>
        </p:spPr>
      </p:pic>
      <p:pic>
        <p:nvPicPr>
          <p:cNvPr id="12" name="Рисунок 11" descr="3db22b0cab46b2787fee4bc2e8e9b24c.jpg"/>
          <p:cNvPicPr>
            <a:picLocks noChangeAspect="1"/>
          </p:cNvPicPr>
          <p:nvPr/>
        </p:nvPicPr>
        <p:blipFill>
          <a:blip r:embed="rId4"/>
          <a:stretch>
            <a:fillRect/>
          </a:stretch>
        </p:blipFill>
        <p:spPr>
          <a:xfrm>
            <a:off x="465455" y="5083810"/>
            <a:ext cx="6520180" cy="25006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4586928" y="0"/>
            <a:ext cx="3151944" cy="1869267"/>
          </a:xfrm>
          <a:prstGeom prst="rect">
            <a:avLst/>
          </a:prstGeom>
        </p:spPr>
      </p:pic>
      <p:sp>
        <p:nvSpPr>
          <p:cNvPr id="3" name="Прямоугольник 2"/>
          <p:cNvSpPr/>
          <p:nvPr/>
        </p:nvSpPr>
        <p:spPr>
          <a:xfrm>
            <a:off x="1706880" y="629171"/>
            <a:ext cx="3907536" cy="579120"/>
          </a:xfrm>
          <a:prstGeom prst="rect">
            <a:avLst/>
          </a:prstGeom>
          <a:solidFill>
            <a:srgbClr val="FFFFFF"/>
          </a:solidFill>
        </p:spPr>
        <p:txBody>
          <a:bodyPr lIns="0" tIns="0" rIns="0" bIns="0">
            <a:noAutofit/>
          </a:bodyPr>
          <a:lstStyle/>
          <a:p>
            <a:pPr indent="0" algn="ctr"/>
            <a:endParaRPr lang="en-US" sz="1200" b="1" dirty="0">
              <a:solidFill>
                <a:srgbClr val="231F20"/>
              </a:solidFill>
              <a:latin typeface="Corbel" panose="020B0503020204020204"/>
            </a:endParaRPr>
          </a:p>
        </p:txBody>
      </p:sp>
      <p:sp>
        <p:nvSpPr>
          <p:cNvPr id="5" name="Прямоугольник 4"/>
          <p:cNvSpPr/>
          <p:nvPr/>
        </p:nvSpPr>
        <p:spPr>
          <a:xfrm>
            <a:off x="1853565" y="4229100"/>
            <a:ext cx="4647565" cy="2726055"/>
          </a:xfrm>
          <a:prstGeom prst="rect">
            <a:avLst/>
          </a:prstGeom>
          <a:solidFill>
            <a:srgbClr val="FFFFFF"/>
          </a:solidFill>
        </p:spPr>
        <p:txBody>
          <a:bodyPr lIns="0" tIns="0" rIns="0" bIns="0">
            <a:noAutofit/>
          </a:bodyPr>
          <a:lstStyle/>
          <a:p>
            <a:pPr indent="0"/>
            <a:r>
              <a:rPr lang="en-US" b="1" dirty="0">
                <a:solidFill>
                  <a:srgbClr val="17447D"/>
                </a:solidFill>
                <a:latin typeface="Corbel" panose="020B0503020204020204"/>
              </a:rPr>
              <a:t>Контакты</a:t>
            </a:r>
            <a:endParaRPr lang="en-US" b="1" dirty="0">
              <a:solidFill>
                <a:srgbClr val="17447D"/>
              </a:solidFill>
              <a:latin typeface="Corbel" panose="020B0503020204020204"/>
            </a:endParaRPr>
          </a:p>
          <a:p>
            <a:pPr indent="0"/>
            <a:r>
              <a:rPr lang="ru-RU" altLang="en-US" sz="1200" b="1" dirty="0">
                <a:solidFill>
                  <a:srgbClr val="17447D"/>
                </a:solidFill>
                <a:latin typeface="Corbel" panose="020B0503020204020204"/>
              </a:rPr>
              <a:t>Главный инженер</a:t>
            </a:r>
            <a:r>
              <a:rPr lang="ru-RU" altLang="en-US" b="1" dirty="0">
                <a:solidFill>
                  <a:srgbClr val="17447D"/>
                </a:solidFill>
                <a:latin typeface="Corbel" panose="020B0503020204020204"/>
              </a:rPr>
              <a:t> </a:t>
            </a:r>
            <a:r>
              <a:rPr lang="ru-RU" altLang="en-US" sz="1200" b="1" dirty="0">
                <a:solidFill>
                  <a:srgbClr val="17447D"/>
                </a:solidFill>
                <a:latin typeface="Corbel" panose="020B0503020204020204"/>
              </a:rPr>
              <a:t>по строительству:</a:t>
            </a:r>
            <a:r>
              <a:rPr lang="ru-RU" altLang="en-US" sz="1200" b="1" dirty="0">
                <a:solidFill>
                  <a:schemeClr val="accent3">
                    <a:lumMod val="50000"/>
                  </a:schemeClr>
                </a:solidFill>
                <a:latin typeface="Corbel" panose="020B0503020204020204"/>
              </a:rPr>
              <a:t> </a:t>
            </a:r>
            <a:endParaRPr lang="ru-RU" altLang="en-US" sz="1200" b="1" dirty="0">
              <a:solidFill>
                <a:schemeClr val="accent3">
                  <a:lumMod val="50000"/>
                </a:schemeClr>
              </a:solidFill>
              <a:latin typeface="Corbel" panose="020B0503020204020204"/>
            </a:endParaRPr>
          </a:p>
          <a:p>
            <a:pPr indent="0"/>
            <a:r>
              <a:rPr lang="ru-RU" altLang="en-US" sz="1400" b="1" dirty="0">
                <a:solidFill>
                  <a:schemeClr val="accent3">
                    <a:lumMod val="50000"/>
                  </a:schemeClr>
                </a:solidFill>
                <a:latin typeface="Corbel" panose="020B0503020204020204"/>
              </a:rPr>
              <a:t>Аржаная Татьяна Васильевна</a:t>
            </a:r>
            <a:endParaRPr lang="ru-RU" altLang="en-US" sz="1400" b="1" dirty="0">
              <a:solidFill>
                <a:srgbClr val="17447D"/>
              </a:solidFill>
              <a:latin typeface="Corbel" panose="020B0503020204020204"/>
            </a:endParaRPr>
          </a:p>
          <a:p>
            <a:pPr indent="0"/>
            <a:r>
              <a:rPr lang="ru-RU" altLang="en-US" sz="1400" b="1" dirty="0">
                <a:solidFill>
                  <a:srgbClr val="17447D"/>
                </a:solidFill>
                <a:latin typeface="Cambria" panose="02040503050406030204" charset="0"/>
                <a:cs typeface="Cambria" panose="02040503050406030204" charset="0"/>
              </a:rPr>
              <a:t>+375 29 832 84 76</a:t>
            </a:r>
            <a:endParaRPr lang="ru-RU" altLang="en-US" sz="1400" b="1" dirty="0">
              <a:solidFill>
                <a:srgbClr val="17447D"/>
              </a:solidFill>
              <a:latin typeface="Cambria" panose="02040503050406030204" charset="0"/>
              <a:cs typeface="Cambria" panose="02040503050406030204" charset="0"/>
            </a:endParaRPr>
          </a:p>
          <a:p>
            <a:pPr indent="0"/>
            <a:endParaRPr lang="ru-RU" altLang="en-US" sz="1200" b="1" dirty="0">
              <a:solidFill>
                <a:srgbClr val="17447D"/>
              </a:solidFill>
              <a:latin typeface="Corbel" panose="020B0503020204020204"/>
            </a:endParaRPr>
          </a:p>
          <a:p>
            <a:pPr indent="0"/>
            <a:r>
              <a:rPr lang="ru-RU" altLang="en-US" sz="1200" b="1" dirty="0">
                <a:solidFill>
                  <a:srgbClr val="17447D"/>
                </a:solidFill>
                <a:latin typeface="Corbel" panose="020B0503020204020204"/>
              </a:rPr>
              <a:t>Зам главного инженера по организации доступной среды:</a:t>
            </a:r>
            <a:endParaRPr lang="ru-RU" altLang="en-US" sz="1200" b="1" dirty="0">
              <a:solidFill>
                <a:srgbClr val="17447D"/>
              </a:solidFill>
              <a:latin typeface="Corbel" panose="020B0503020204020204"/>
            </a:endParaRPr>
          </a:p>
          <a:p>
            <a:pPr indent="0"/>
            <a:r>
              <a:rPr lang="ru-RU" altLang="en-US" sz="1400" b="1" dirty="0">
                <a:solidFill>
                  <a:schemeClr val="accent3">
                    <a:lumMod val="50000"/>
                  </a:schemeClr>
                </a:solidFill>
                <a:latin typeface="Corbel" panose="020B0503020204020204"/>
              </a:rPr>
              <a:t>Гонаков Виктор Александрович</a:t>
            </a:r>
            <a:endParaRPr lang="ru-RU" altLang="en-US" sz="1400" b="1" dirty="0">
              <a:solidFill>
                <a:schemeClr val="accent3">
                  <a:lumMod val="50000"/>
                </a:schemeClr>
              </a:solidFill>
              <a:latin typeface="Corbel" panose="020B0503020204020204"/>
            </a:endParaRPr>
          </a:p>
          <a:p>
            <a:pPr indent="0"/>
            <a:r>
              <a:rPr lang="ru-RU" altLang="en-US" sz="1400" b="1" dirty="0">
                <a:solidFill>
                  <a:srgbClr val="17447D"/>
                </a:solidFill>
                <a:latin typeface="Cambria" panose="02040503050406030204" charset="0"/>
                <a:cs typeface="Cambria" panose="02040503050406030204" charset="0"/>
              </a:rPr>
              <a:t>+375 29 337 06 83</a:t>
            </a:r>
            <a:endParaRPr lang="ru-RU" altLang="en-US" sz="1200" b="1" dirty="0">
              <a:solidFill>
                <a:srgbClr val="17447D"/>
              </a:solidFill>
              <a:latin typeface="Corbel" panose="020B0503020204020204"/>
            </a:endParaRPr>
          </a:p>
          <a:p>
            <a:pPr indent="0"/>
            <a:endParaRPr lang="ru-RU" altLang="en-US" sz="1200" b="1" dirty="0">
              <a:solidFill>
                <a:srgbClr val="17447D"/>
              </a:solidFill>
              <a:latin typeface="Corbel" panose="020B0503020204020204"/>
            </a:endParaRPr>
          </a:p>
          <a:p>
            <a:pPr indent="0"/>
            <a:r>
              <a:rPr lang="en-US" altLang="en-US" sz="1400" b="1" dirty="0">
                <a:solidFill>
                  <a:srgbClr val="17447D"/>
                </a:solidFill>
                <a:latin typeface="Corbel" panose="020B0503020204020204"/>
              </a:rPr>
              <a:t>E-mail</a:t>
            </a:r>
            <a:r>
              <a:rPr lang="ru-RU" altLang="en-US" sz="1400" b="1" dirty="0">
                <a:solidFill>
                  <a:srgbClr val="17447D"/>
                </a:solidFill>
                <a:latin typeface="Corbel" panose="020B0503020204020204"/>
              </a:rPr>
              <a:t>:      </a:t>
            </a:r>
            <a:r>
              <a:rPr lang="en-US" altLang="ru-RU" sz="1400" b="1" dirty="0">
                <a:solidFill>
                  <a:srgbClr val="17447D"/>
                </a:solidFill>
                <a:latin typeface="Corbel" panose="020B0503020204020204"/>
              </a:rPr>
              <a:t>Tiflos_pto@mail.ru</a:t>
            </a:r>
            <a:endParaRPr lang="en-US" altLang="ru-RU" sz="1400" b="1" dirty="0">
              <a:solidFill>
                <a:srgbClr val="17447D"/>
              </a:solidFill>
              <a:latin typeface="Corbel" panose="020B0503020204020204"/>
            </a:endParaRPr>
          </a:p>
        </p:txBody>
      </p:sp>
      <p:sp>
        <p:nvSpPr>
          <p:cNvPr id="12" name="Прямоугольник 11"/>
          <p:cNvSpPr/>
          <p:nvPr/>
        </p:nvSpPr>
        <p:spPr>
          <a:xfrm>
            <a:off x="1277208" y="844803"/>
            <a:ext cx="4984385" cy="2946628"/>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a:noAutofit/>
          </a:bodyPr>
          <a:lstStyle/>
          <a:p>
            <a:pPr indent="0" algn="ctr">
              <a:spcAft>
                <a:spcPts val="770"/>
              </a:spcAft>
            </a:pPr>
            <a:r>
              <a:rPr lang="en-US" sz="1700" b="1" dirty="0">
                <a:solidFill>
                  <a:srgbClr val="17447D"/>
                </a:solidFill>
                <a:latin typeface="Corbel" panose="020B0503020204020204"/>
              </a:rPr>
              <a:t>Производственное унитарное предприятие «Тифлос» ОО «БелТИЗ»</a:t>
            </a:r>
            <a:endParaRPr lang="en-US" sz="1700" b="1" dirty="0">
              <a:solidFill>
                <a:srgbClr val="17447D"/>
              </a:solidFill>
              <a:latin typeface="Corbel" panose="020B0503020204020204"/>
            </a:endParaRPr>
          </a:p>
          <a:p>
            <a:pPr indent="0" algn="ctr">
              <a:spcAft>
                <a:spcPts val="1890"/>
              </a:spcAft>
            </a:pPr>
            <a:r>
              <a:rPr lang="en-US" sz="1300" b="1" dirty="0">
                <a:solidFill>
                  <a:srgbClr val="231F20"/>
                </a:solidFill>
                <a:latin typeface="Corbel" panose="020B0503020204020204"/>
              </a:rPr>
              <a:t>Первый производитель дискретных напольных элементов в Республике Беларусь</a:t>
            </a:r>
            <a:r>
              <a:rPr lang="en-US" sz="1300" dirty="0">
                <a:solidFill>
                  <a:srgbClr val="231F20"/>
                </a:solidFill>
                <a:latin typeface="Corbel" panose="020B0503020204020204"/>
              </a:rPr>
              <a:t> </a:t>
            </a:r>
            <a:endParaRPr lang="en-US" sz="1300" dirty="0">
              <a:solidFill>
                <a:srgbClr val="231F20"/>
              </a:solidFill>
              <a:latin typeface="Corbel" panose="020B0503020204020204"/>
            </a:endParaRPr>
          </a:p>
          <a:p>
            <a:pPr indent="0" algn="ctr">
              <a:spcAft>
                <a:spcPts val="1890"/>
              </a:spcAft>
            </a:pPr>
            <a:endParaRPr lang="en-US" sz="1200" dirty="0">
              <a:solidFill>
                <a:srgbClr val="231F20"/>
              </a:solidFill>
              <a:latin typeface="Corbel" panose="020B0503020204020204"/>
            </a:endParaRPr>
          </a:p>
          <a:p>
            <a:pPr indent="0" algn="ctr">
              <a:spcAft>
                <a:spcPts val="1890"/>
              </a:spcAft>
            </a:pPr>
            <a:r>
              <a:rPr lang="en-US" sz="1200" b="1" dirty="0">
                <a:solidFill>
                  <a:srgbClr val="231F20"/>
                </a:solidFill>
                <a:latin typeface="Corbel" panose="020B0503020204020204"/>
              </a:rPr>
              <a:t> </a:t>
            </a:r>
            <a:endParaRPr lang="ru-RU" sz="1200" b="1" dirty="0">
              <a:solidFill>
                <a:srgbClr val="231F20"/>
              </a:solidFill>
              <a:latin typeface="Corbel" panose="020B0503020204020204"/>
              <a:hlinkClick r:id="rId2"/>
            </a:endParaRPr>
          </a:p>
        </p:txBody>
      </p:sp>
      <p:pic>
        <p:nvPicPr>
          <p:cNvPr id="13" name="Рисунок 12"/>
          <p:cNvPicPr>
            <a:picLocks noChangeAspect="1"/>
          </p:cNvPicPr>
          <p:nvPr/>
        </p:nvPicPr>
        <p:blipFill>
          <a:blip r:embed="rId3"/>
          <a:stretch>
            <a:fillRect/>
          </a:stretch>
        </p:blipFill>
        <p:spPr>
          <a:xfrm>
            <a:off x="3149753" y="2213129"/>
            <a:ext cx="1083307" cy="1078576"/>
          </a:xfrm>
          <a:prstGeom prst="rect">
            <a:avLst/>
          </a:prstGeom>
        </p:spPr>
      </p:pic>
      <p:pic>
        <p:nvPicPr>
          <p:cNvPr id="11" name="Рисунок 10"/>
          <p:cNvPicPr>
            <a:picLocks noChangeAspect="1"/>
          </p:cNvPicPr>
          <p:nvPr/>
        </p:nvPicPr>
        <p:blipFill>
          <a:blip r:embed="rId4"/>
          <a:stretch>
            <a:fillRect/>
          </a:stretch>
        </p:blipFill>
        <p:spPr>
          <a:xfrm>
            <a:off x="369069" y="5155415"/>
            <a:ext cx="1299065" cy="219342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193" y="297631"/>
            <a:ext cx="7215238" cy="642942"/>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ru-RU" sz="1600" b="1" dirty="0">
                <a:solidFill>
                  <a:schemeClr val="tx1"/>
                </a:solidFill>
              </a:rPr>
              <a:t>Тактильные указатели для различных видов пешеходной поверхности</a:t>
            </a:r>
            <a:br>
              <a:rPr lang="ru-RU" sz="1600" dirty="0">
                <a:solidFill>
                  <a:schemeClr val="tx1"/>
                </a:solidFill>
              </a:rPr>
            </a:br>
            <a:endParaRPr lang="ru-RU" sz="1600" dirty="0">
              <a:solidFill>
                <a:schemeClr val="tx1"/>
              </a:solidFill>
            </a:endParaRPr>
          </a:p>
        </p:txBody>
      </p:sp>
      <p:sp>
        <p:nvSpPr>
          <p:cNvPr id="3" name="Подзаголовок 2"/>
          <p:cNvSpPr>
            <a:spLocks noGrp="1"/>
          </p:cNvSpPr>
          <p:nvPr>
            <p:ph type="subTitle" idx="1"/>
          </p:nvPr>
        </p:nvSpPr>
        <p:spPr>
          <a:xfrm>
            <a:off x="369070" y="940574"/>
            <a:ext cx="6933664" cy="1785950"/>
          </a:xfrm>
        </p:spPr>
        <p:style>
          <a:lnRef idx="0">
            <a:scrgbClr r="0" g="0" b="0"/>
          </a:lnRef>
          <a:fillRef idx="1001">
            <a:schemeClr val="lt2"/>
          </a:fillRef>
          <a:effectRef idx="0">
            <a:scrgbClr r="0" g="0" b="0"/>
          </a:effectRef>
          <a:fontRef idx="major"/>
        </p:style>
        <p:txBody>
          <a:bodyPr/>
          <a:lstStyle/>
          <a:p>
            <a:r>
              <a:rPr lang="ru-RU" sz="1400" dirty="0">
                <a:solidFill>
                  <a:schemeClr val="tx1"/>
                </a:solidFill>
                <a:latin typeface="+mn-lt"/>
              </a:rPr>
              <a:t>Наше предприятие единственное в Республике Беларусь по производству дискретных тактильных элементов доступной среды для людей с инвалидностью по зрению.</a:t>
            </a:r>
            <a:endParaRPr lang="ru-RU" sz="1400" dirty="0">
              <a:solidFill>
                <a:schemeClr val="tx1"/>
              </a:solidFill>
              <a:latin typeface="+mn-lt"/>
            </a:endParaRPr>
          </a:p>
          <a:p>
            <a:r>
              <a:rPr lang="ru-RU" sz="1400" dirty="0">
                <a:solidFill>
                  <a:schemeClr val="tx1"/>
                </a:solidFill>
                <a:latin typeface="+mn-lt"/>
              </a:rPr>
              <a:t>Выполняем полный комплекс работ:</a:t>
            </a:r>
            <a:endParaRPr lang="ru-RU" sz="1400" dirty="0">
              <a:solidFill>
                <a:schemeClr val="tx1"/>
              </a:solidFill>
              <a:latin typeface="+mn-lt"/>
            </a:endParaRPr>
          </a:p>
          <a:p>
            <a:r>
              <a:rPr lang="ru-RU" sz="1400" dirty="0">
                <a:solidFill>
                  <a:schemeClr val="tx1"/>
                </a:solidFill>
                <a:latin typeface="+mn-lt"/>
              </a:rPr>
              <a:t>от проектирования доступной среды в общественных зданиях и сооружениях </a:t>
            </a:r>
            <a:endParaRPr lang="ru-RU" sz="1400" dirty="0">
              <a:solidFill>
                <a:schemeClr val="tx1"/>
              </a:solidFill>
              <a:latin typeface="+mn-lt"/>
            </a:endParaRPr>
          </a:p>
          <a:p>
            <a:r>
              <a:rPr lang="ru-RU" sz="1400" dirty="0">
                <a:solidFill>
                  <a:schemeClr val="tx1"/>
                </a:solidFill>
                <a:latin typeface="+mn-lt"/>
              </a:rPr>
              <a:t>до реализации проекта.</a:t>
            </a:r>
            <a:endParaRPr lang="ru-RU" sz="1400" dirty="0">
              <a:solidFill>
                <a:schemeClr val="tx1"/>
              </a:solidFill>
              <a:latin typeface="+mn-lt"/>
            </a:endParaRPr>
          </a:p>
          <a:p>
            <a:endParaRPr lang="ru-RU" sz="1000" dirty="0">
              <a:solidFill>
                <a:schemeClr val="tx1"/>
              </a:solidFill>
            </a:endParaRPr>
          </a:p>
        </p:txBody>
      </p:sp>
      <p:sp>
        <p:nvSpPr>
          <p:cNvPr id="25601" name="Rectangle 1"/>
          <p:cNvSpPr>
            <a:spLocks noChangeArrowheads="1"/>
          </p:cNvSpPr>
          <p:nvPr/>
        </p:nvSpPr>
        <p:spPr bwMode="auto">
          <a:xfrm flipH="1">
            <a:off x="369069" y="2297895"/>
            <a:ext cx="6858048" cy="584775"/>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Д</a:t>
            </a:r>
            <a:r>
              <a:rPr kumimoji="0" lang="ru-RU"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ОСТУПНАЯ СРЕДА ДЛЯ НЕЗРЯЧИХ ЛЮДЕЙ И ЛЮДЕЙ С НАРУШЕНИЕМ ЗРЕНИЯ</a:t>
            </a:r>
            <a:endParaRPr kumimoji="0" 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603" name="Rectangle 3"/>
          <p:cNvSpPr>
            <a:spLocks noChangeArrowheads="1"/>
          </p:cNvSpPr>
          <p:nvPr/>
        </p:nvSpPr>
        <p:spPr bwMode="auto">
          <a:xfrm>
            <a:off x="154755" y="3155151"/>
            <a:ext cx="7215238" cy="3970318"/>
          </a:xfrm>
          <a:prstGeom prst="rect">
            <a:avLst/>
          </a:prstGeom>
          <a:ln w="9525">
            <a:noFill/>
            <a:miter lim="800000"/>
          </a:ln>
          <a:effectLst/>
        </p:spPr>
        <p:style>
          <a:lnRef idx="0">
            <a:scrgbClr r="0" g="0" b="0"/>
          </a:lnRef>
          <a:fillRef idx="1001">
            <a:schemeClr val="lt2"/>
          </a:fillRef>
          <a:effectRef idx="0">
            <a:scrgbClr r="0" g="0" b="0"/>
          </a:effectRef>
          <a:fontRef idx="major"/>
        </p:style>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ru-RU" sz="1400" b="0" i="0" u="none" strike="noStrike" cap="none" normalizeH="0" baseline="0" dirty="0">
                <a:ln>
                  <a:noFill/>
                </a:ln>
                <a:effectLst/>
                <a:ea typeface="Calibri" panose="020F0502020204030204" pitchFamily="34" charset="0"/>
                <a:cs typeface="Times New Roman" panose="02020603050405020304" pitchFamily="18" charset="0"/>
              </a:rPr>
              <a:t>Для обеспечения доступной среды предприятие выпускает дискретные тактильные предупреждающие и направляющие указатели. </a:t>
            </a:r>
            <a:endParaRPr kumimoji="0" lang="ru-RU" sz="14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1400" b="0" i="0" u="none" strike="noStrike" cap="none" normalizeH="0" baseline="0" dirty="0">
                <a:ln>
                  <a:noFill/>
                </a:ln>
                <a:effectLst/>
                <a:ea typeface="Calibri" panose="020F0502020204030204" pitchFamily="34" charset="0"/>
                <a:cs typeface="Times New Roman" panose="02020603050405020304" pitchFamily="18" charset="0"/>
              </a:rPr>
              <a:t>Это полностью наши разработки: от формы и материала, до технологии подготовки поверхности и нанесения элементов. Мы подобрали цвет и форму, которые соответствуют стандартам и нормам, действующим в Республике Беларусь и на территории Содружества. Также наши изделия были спроектированы и разработаны с учётом требований других мало мобильных групп населения. Все это обеспечивает длительную пригодность и функциональность наших изделий.</a:t>
            </a:r>
            <a:endParaRPr kumimoji="0" lang="ru-RU" sz="14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1400" b="0" i="0" u="none" strike="noStrike" cap="none" normalizeH="0" baseline="0" dirty="0">
                <a:ln>
                  <a:noFill/>
                </a:ln>
                <a:effectLst/>
                <a:ea typeface="Calibri" panose="020F0502020204030204" pitchFamily="34" charset="0"/>
                <a:cs typeface="Times New Roman" panose="02020603050405020304" pitchFamily="18" charset="0"/>
              </a:rPr>
              <a:t>Кроме того наши специалисты помогут не только определить необходимый вид таких указателей, но и разработают проект доступной среды для участка или объекта в целом ,готовы консультировать по необходимому количеству и месторасположению, чтобы все соответствовало требованиям норм и стандартов, разработаем и изготовим дублирующие таблички со шрифтом Брайля, наклейки на поручни и двери, которые впишутся в интерьер любого помещения. Произведём монтаж в удобные для вас сроки.</a:t>
            </a:r>
            <a:endParaRPr kumimoji="0" lang="ru-RU" sz="1400"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ru-RU" sz="1400" b="0" i="0" u="none" strike="noStrike" cap="none" normalizeH="0" baseline="0" dirty="0">
                <a:ln>
                  <a:noFill/>
                </a:ln>
                <a:effectLst/>
                <a:ea typeface="Calibri" panose="020F0502020204030204" pitchFamily="34" charset="0"/>
                <a:cs typeface="Times New Roman" panose="02020603050405020304" pitchFamily="18" charset="0"/>
              </a:rPr>
              <a:t>Обращаясь к нам вы получите комплексный подход, благодаря которому на вашем объекте с учётом экономических и технических возможностей будет воплощён в реальность проект доступной среды с применением  оптимальных материалов, сочетающих доступную стоимость и эксплуатационную надёжность.</a:t>
            </a:r>
            <a:endParaRPr kumimoji="0" lang="ru-RU" sz="1400" b="0" i="0" u="none" strike="noStrike" cap="none" normalizeH="0" baseline="0" dirty="0">
              <a:ln>
                <a:noFill/>
              </a:ln>
              <a:effectLst/>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1"/>
          <a:stretch>
            <a:fillRect/>
          </a:stretch>
        </p:blipFill>
        <p:spPr>
          <a:xfrm>
            <a:off x="6986207" y="7303695"/>
            <a:ext cx="752856" cy="438912"/>
          </a:xfrm>
          <a:prstGeom prst="rect">
            <a:avLst/>
          </a:prstGeom>
        </p:spPr>
      </p:pic>
      <p:sp>
        <p:nvSpPr>
          <p:cNvPr id="3" name="Прямоугольник 2"/>
          <p:cNvSpPr/>
          <p:nvPr/>
        </p:nvSpPr>
        <p:spPr>
          <a:xfrm>
            <a:off x="524256" y="485155"/>
            <a:ext cx="6801659" cy="2016224"/>
          </a:xfrm>
          <a:prstGeom prst="rect">
            <a:avLst/>
          </a:prstGeom>
          <a:solidFill>
            <a:srgbClr val="FFFFFF"/>
          </a:solidFill>
        </p:spPr>
        <p:txBody>
          <a:bodyPr lIns="0" tIns="0" rIns="0" bIns="0">
            <a:noAutofit/>
          </a:bodyPr>
          <a:lstStyle/>
          <a:p>
            <a:pPr indent="0" algn="ctr">
              <a:lnSpc>
                <a:spcPct val="86000"/>
              </a:lnSpc>
              <a:spcAft>
                <a:spcPts val="420"/>
              </a:spcAft>
            </a:pPr>
            <a:r>
              <a:rPr lang="en-US" sz="2000" b="1" dirty="0">
                <a:solidFill>
                  <a:srgbClr val="00793A"/>
                </a:solidFill>
                <a:latin typeface="Corbel" panose="020B0503020204020204"/>
              </a:rPr>
              <a:t>Как создать доступную среду для людей с инвалидностью по зрению?</a:t>
            </a:r>
            <a:endParaRPr lang="en-US" sz="1700" b="1" dirty="0">
              <a:solidFill>
                <a:srgbClr val="00793A"/>
              </a:solidFill>
              <a:latin typeface="Corbel" panose="020B0503020204020204"/>
            </a:endParaRPr>
          </a:p>
          <a:p>
            <a:pPr indent="0" algn="just"/>
            <a:r>
              <a:rPr lang="en-US" b="1" dirty="0">
                <a:latin typeface="Corbel" panose="020B0503020204020204"/>
              </a:rPr>
              <a:t>Создание доступной среды </a:t>
            </a:r>
            <a:r>
              <a:rPr lang="en-US" dirty="0">
                <a:solidFill>
                  <a:srgbClr val="231F20"/>
                </a:solidFill>
                <a:latin typeface="Corbel" panose="020B0503020204020204"/>
              </a:rPr>
              <a:t>- это комплекс мероприятий. Наши улицы и дома, остановки и автобусы, вокзалы, магазины, аптеки, банки, поликлиники должны быть оборудованы тактильными и визуальными указателями, речевыми звуковыми информаторами с дистанционным управлением.</a:t>
            </a:r>
            <a:endParaRPr lang="en-US" dirty="0">
              <a:solidFill>
                <a:srgbClr val="231F20"/>
              </a:solidFill>
              <a:latin typeface="Corbel" panose="020B0503020204020204"/>
            </a:endParaRPr>
          </a:p>
        </p:txBody>
      </p:sp>
      <p:sp>
        <p:nvSpPr>
          <p:cNvPr id="4" name="Прямоугольник 3"/>
          <p:cNvSpPr/>
          <p:nvPr/>
        </p:nvSpPr>
        <p:spPr>
          <a:xfrm>
            <a:off x="524256" y="2501379"/>
            <a:ext cx="6801659" cy="2448272"/>
          </a:xfrm>
          <a:prstGeom prst="rect">
            <a:avLst/>
          </a:prstGeom>
          <a:solidFill>
            <a:srgbClr val="FFFFFF"/>
          </a:solidFill>
        </p:spPr>
        <p:txBody>
          <a:bodyPr lIns="0" tIns="0" rIns="0" bIns="0">
            <a:noAutofit/>
          </a:bodyPr>
          <a:lstStyle/>
          <a:p>
            <a:pPr indent="0" algn="ctr">
              <a:lnSpc>
                <a:spcPct val="87000"/>
              </a:lnSpc>
            </a:pPr>
            <a:r>
              <a:rPr lang="en-US" sz="2000" b="1" dirty="0">
                <a:solidFill>
                  <a:srgbClr val="00793A"/>
                </a:solidFill>
                <a:latin typeface="Corbel" panose="020B0503020204020204"/>
              </a:rPr>
              <a:t>Что такое тактильные указатели и где они применяются?</a:t>
            </a:r>
            <a:endParaRPr lang="en-US" sz="1700" b="1" dirty="0">
              <a:solidFill>
                <a:srgbClr val="00793A"/>
              </a:solidFill>
              <a:latin typeface="Corbel" panose="020B0503020204020204"/>
            </a:endParaRPr>
          </a:p>
          <a:p>
            <a:pPr algn="just">
              <a:lnSpc>
                <a:spcPct val="87000"/>
              </a:lnSpc>
            </a:pPr>
            <a:r>
              <a:rPr lang="en-US" b="1" dirty="0">
                <a:solidFill>
                  <a:srgbClr val="231F20"/>
                </a:solidFill>
                <a:latin typeface="Corbel" panose="020B0503020204020204"/>
              </a:rPr>
              <a:t>Тактильные указатели</a:t>
            </a:r>
            <a:r>
              <a:rPr lang="en-US" dirty="0">
                <a:solidFill>
                  <a:srgbClr val="231F20"/>
                </a:solidFill>
                <a:latin typeface="Corbel" panose="020B0503020204020204"/>
              </a:rPr>
              <a:t> - это указатели, которые незрячий или слабовидящий человек «считывает» при помощи кончиков пальцев или ощущает подошвами стоп и при помощи трости, когда одна поверхность отличается от другой по фактуре и цвету: тактильная предупреждающая и направляющая тротуарная плитка (тактильные напольные дискретные элементы), различные универсальные таблички со шрифтом Брайля, тактильные схемы. </a:t>
            </a:r>
            <a:endParaRPr lang="en-US" dirty="0">
              <a:solidFill>
                <a:srgbClr val="231F20"/>
              </a:solidFill>
              <a:latin typeface="Corbel" panose="020B0503020204020204"/>
            </a:endParaRPr>
          </a:p>
          <a:p>
            <a:pPr>
              <a:lnSpc>
                <a:spcPct val="87000"/>
              </a:lnSpc>
            </a:pPr>
            <a:endParaRPr lang="en-US" sz="1600" dirty="0">
              <a:solidFill>
                <a:srgbClr val="231F20"/>
              </a:solidFill>
              <a:latin typeface="Corbel" panose="020B0503020204020204"/>
            </a:endParaRPr>
          </a:p>
          <a:p>
            <a:pPr indent="0">
              <a:lnSpc>
                <a:spcPct val="87000"/>
              </a:lnSpc>
            </a:pPr>
            <a:endParaRPr lang="en-US" sz="1700" b="1" dirty="0">
              <a:solidFill>
                <a:srgbClr val="00793A"/>
              </a:solidFill>
              <a:latin typeface="Corbel" panose="020B0503020204020204"/>
            </a:endParaRPr>
          </a:p>
        </p:txBody>
      </p:sp>
      <p:sp>
        <p:nvSpPr>
          <p:cNvPr id="5" name="Прямоугольник 4"/>
          <p:cNvSpPr/>
          <p:nvPr/>
        </p:nvSpPr>
        <p:spPr>
          <a:xfrm>
            <a:off x="524256" y="6955536"/>
            <a:ext cx="3041904" cy="326136"/>
          </a:xfrm>
          <a:prstGeom prst="rect">
            <a:avLst/>
          </a:prstGeom>
          <a:solidFill>
            <a:srgbClr val="FFFFFF"/>
          </a:solidFill>
        </p:spPr>
        <p:txBody>
          <a:bodyPr lIns="0" tIns="0" rIns="0" bIns="0">
            <a:noAutofit/>
          </a:bodyPr>
          <a:lstStyle/>
          <a:p>
            <a:pPr indent="0"/>
            <a:endParaRPr lang="en-US" sz="1100" dirty="0">
              <a:solidFill>
                <a:srgbClr val="231F20"/>
              </a:solidFill>
              <a:latin typeface="Corbel" panose="020B0503020204020204"/>
            </a:endParaRPr>
          </a:p>
        </p:txBody>
      </p:sp>
      <p:pic>
        <p:nvPicPr>
          <p:cNvPr id="8" name="Рисунок 7"/>
          <p:cNvPicPr/>
          <p:nvPr/>
        </p:nvPicPr>
        <p:blipFill>
          <a:blip r:embed="rId2"/>
          <a:stretch>
            <a:fillRect/>
          </a:stretch>
        </p:blipFill>
        <p:spPr>
          <a:xfrm>
            <a:off x="524256" y="4517603"/>
            <a:ext cx="6657643" cy="296104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8677" y="269131"/>
            <a:ext cx="6262606" cy="1800200"/>
          </a:xfrm>
          <a:prstGeom prst="rect">
            <a:avLst/>
          </a:prstGeom>
          <a:solidFill>
            <a:srgbClr val="FFFFFF"/>
          </a:solidFill>
        </p:spPr>
        <p:txBody>
          <a:bodyPr lIns="0" tIns="0" rIns="0" bIns="0">
            <a:noAutofit/>
          </a:bodyPr>
          <a:lstStyle/>
          <a:p>
            <a:pPr indent="0" algn="ctr">
              <a:lnSpc>
                <a:spcPct val="87000"/>
              </a:lnSpc>
              <a:spcAft>
                <a:spcPts val="490"/>
              </a:spcAft>
            </a:pPr>
            <a:r>
              <a:rPr lang="en-US" sz="1700" b="1" dirty="0">
                <a:solidFill>
                  <a:srgbClr val="00793A"/>
                </a:solidFill>
                <a:latin typeface="Corbel" panose="020B0503020204020204"/>
              </a:rPr>
              <a:t>Какие тактильные напольные указатели установить в здании?</a:t>
            </a:r>
            <a:endParaRPr lang="en-US" sz="1700" b="1" dirty="0">
              <a:solidFill>
                <a:srgbClr val="00793A"/>
              </a:solidFill>
              <a:latin typeface="Corbel" panose="020B0503020204020204"/>
            </a:endParaRPr>
          </a:p>
          <a:p>
            <a:pPr indent="0" algn="just">
              <a:spcAft>
                <a:spcPts val="490"/>
              </a:spcAft>
            </a:pPr>
            <a:r>
              <a:rPr lang="en-US" sz="1200" dirty="0">
                <a:solidFill>
                  <a:srgbClr val="00793A"/>
                </a:solidFill>
                <a:latin typeface="Corbel" panose="020B0503020204020204"/>
              </a:rPr>
              <a:t>В</a:t>
            </a:r>
            <a:r>
              <a:rPr lang="en-US" sz="1200" dirty="0">
                <a:solidFill>
                  <a:srgbClr val="231F20"/>
                </a:solidFill>
                <a:latin typeface="Corbel" panose="020B0503020204020204"/>
              </a:rPr>
              <a:t>здании применяются тактильные предупреждающие и направляющие указатели, изготовленные из </a:t>
            </a:r>
            <a:r>
              <a:rPr lang="en-US" sz="1200" b="1" dirty="0">
                <a:solidFill>
                  <a:srgbClr val="231F20"/>
                </a:solidFill>
                <a:latin typeface="Corbel" panose="020B0503020204020204"/>
              </a:rPr>
              <a:t>нержавеющей стали или полимерных материалов</a:t>
            </a:r>
            <a:r>
              <a:rPr lang="en-US" sz="1200" dirty="0">
                <a:solidFill>
                  <a:srgbClr val="231F20"/>
                </a:solidFill>
                <a:latin typeface="Corbel" panose="020B0503020204020204"/>
              </a:rPr>
              <a:t>. Чаще всего это отдельные дискретные элементы - усеченные конусы или пирамиды, полусферы и прямые ребра с плоскими вершинами.</a:t>
            </a:r>
            <a:endParaRPr lang="en-US" sz="1200" dirty="0">
              <a:solidFill>
                <a:srgbClr val="231F20"/>
              </a:solidFill>
              <a:latin typeface="Corbel" panose="020B0503020204020204"/>
            </a:endParaRPr>
          </a:p>
          <a:p>
            <a:pPr indent="0" algn="just"/>
            <a:r>
              <a:rPr lang="en-US" sz="1200" dirty="0">
                <a:solidFill>
                  <a:srgbClr val="231F20"/>
                </a:solidFill>
                <a:latin typeface="Corbel" panose="020B0503020204020204"/>
              </a:rPr>
              <a:t>В здании предупреждающие дискретные элементы устанавливаются для обозначения расположения входов и выходов, начала и конца лестничного марша, места расположения кнопки вызова лифта, отдельных объектов и универсальных табличек со шрифтом Брайля, точек принятия решения, места расположения банкоматов и т.д.</a:t>
            </a:r>
            <a:endParaRPr lang="en-US" sz="1200" dirty="0">
              <a:solidFill>
                <a:srgbClr val="231F20"/>
              </a:solidFill>
              <a:latin typeface="Corbel" panose="020B0503020204020204"/>
            </a:endParaRPr>
          </a:p>
        </p:txBody>
      </p:sp>
      <p:sp>
        <p:nvSpPr>
          <p:cNvPr id="4" name="Прямоугольник 3"/>
          <p:cNvSpPr/>
          <p:nvPr/>
        </p:nvSpPr>
        <p:spPr>
          <a:xfrm>
            <a:off x="768677" y="2069331"/>
            <a:ext cx="3703632" cy="2709672"/>
          </a:xfrm>
          <a:prstGeom prst="rect">
            <a:avLst/>
          </a:prstGeom>
          <a:solidFill>
            <a:srgbClr val="FFFFFF"/>
          </a:solidFill>
        </p:spPr>
        <p:txBody>
          <a:bodyPr lIns="0" tIns="0" rIns="0" bIns="0">
            <a:noAutofit/>
          </a:bodyPr>
          <a:lstStyle/>
          <a:p>
            <a:pPr indent="0">
              <a:spcAft>
                <a:spcPts val="560"/>
              </a:spcAft>
            </a:pPr>
            <a:r>
              <a:rPr lang="en-US" sz="1100" dirty="0">
                <a:solidFill>
                  <a:srgbClr val="231F20"/>
                </a:solidFill>
                <a:latin typeface="Corbel" panose="020B0503020204020204"/>
              </a:rPr>
              <a:t>Тактильные предупреждающие напольные дискретные элементы в квадрате со стороной не менее 500 мм устанавливаются для обозначения места расположения:</a:t>
            </a:r>
            <a:endParaRPr lang="en-US" sz="1100" dirty="0">
              <a:solidFill>
                <a:srgbClr val="231F20"/>
              </a:solidFill>
              <a:latin typeface="Corbel" panose="020B0503020204020204"/>
            </a:endParaRPr>
          </a:p>
          <a:p>
            <a:pPr indent="0">
              <a:lnSpc>
                <a:spcPct val="68000"/>
              </a:lnSpc>
              <a:spcAft>
                <a:spcPts val="560"/>
              </a:spcAft>
            </a:pPr>
            <a:r>
              <a:rPr lang="en-US" sz="1700" dirty="0">
                <a:solidFill>
                  <a:srgbClr val="00793A"/>
                </a:solidFill>
                <a:latin typeface="Times New Roman" panose="02020603050405020304"/>
              </a:rPr>
              <a:t>□ </a:t>
            </a:r>
            <a:r>
              <a:rPr lang="en-US" sz="1100" b="1" dirty="0">
                <a:solidFill>
                  <a:srgbClr val="00793A"/>
                </a:solidFill>
                <a:latin typeface="Corbel" panose="020B0503020204020204"/>
              </a:rPr>
              <a:t>кнопки вызова лифта;</a:t>
            </a:r>
            <a:endParaRPr lang="en-US" sz="1100" b="1" dirty="0">
              <a:solidFill>
                <a:srgbClr val="00793A"/>
              </a:solidFill>
              <a:latin typeface="Corbel" panose="020B0503020204020204"/>
            </a:endParaRPr>
          </a:p>
          <a:p>
            <a:pPr indent="0">
              <a:lnSpc>
                <a:spcPct val="68000"/>
              </a:lnSpc>
              <a:spcAft>
                <a:spcPts val="560"/>
              </a:spcAft>
            </a:pPr>
            <a:r>
              <a:rPr lang="en-US" sz="1700" dirty="0">
                <a:solidFill>
                  <a:srgbClr val="00793A"/>
                </a:solidFill>
                <a:latin typeface="Times New Roman" panose="02020603050405020304"/>
              </a:rPr>
              <a:t>□ </a:t>
            </a:r>
            <a:r>
              <a:rPr lang="en-US" sz="1100" b="1" dirty="0">
                <a:solidFill>
                  <a:srgbClr val="00793A"/>
                </a:solidFill>
                <a:latin typeface="Corbel" panose="020B0503020204020204"/>
              </a:rPr>
              <a:t>универсальной таблички со шрифтом Брайля;</a:t>
            </a:r>
            <a:endParaRPr lang="en-US" sz="1100" b="1" dirty="0">
              <a:solidFill>
                <a:srgbClr val="00793A"/>
              </a:solidFill>
              <a:latin typeface="Corbel" panose="020B0503020204020204"/>
            </a:endParaRPr>
          </a:p>
          <a:p>
            <a:pPr indent="0">
              <a:lnSpc>
                <a:spcPct val="68000"/>
              </a:lnSpc>
              <a:spcAft>
                <a:spcPts val="560"/>
              </a:spcAft>
            </a:pPr>
            <a:r>
              <a:rPr lang="en-US" sz="1700" dirty="0">
                <a:solidFill>
                  <a:srgbClr val="00793A"/>
                </a:solidFill>
                <a:latin typeface="Times New Roman" panose="02020603050405020304"/>
              </a:rPr>
              <a:t>□ </a:t>
            </a:r>
            <a:r>
              <a:rPr lang="en-US" sz="1100" b="1" dirty="0">
                <a:solidFill>
                  <a:srgbClr val="00793A"/>
                </a:solidFill>
                <a:latin typeface="Corbel" panose="020B0503020204020204"/>
              </a:rPr>
              <a:t>тактильной схемы (мнемосхемы);</a:t>
            </a:r>
            <a:endParaRPr lang="en-US" sz="1100" b="1" dirty="0">
              <a:solidFill>
                <a:srgbClr val="00793A"/>
              </a:solidFill>
              <a:latin typeface="Corbel" panose="020B0503020204020204"/>
            </a:endParaRPr>
          </a:p>
          <a:p>
            <a:pPr indent="0">
              <a:lnSpc>
                <a:spcPct val="68000"/>
              </a:lnSpc>
              <a:spcAft>
                <a:spcPts val="560"/>
              </a:spcAft>
            </a:pPr>
            <a:r>
              <a:rPr lang="en-US" sz="1700" dirty="0">
                <a:solidFill>
                  <a:srgbClr val="00793A"/>
                </a:solidFill>
                <a:latin typeface="Times New Roman" panose="02020603050405020304"/>
              </a:rPr>
              <a:t>□ </a:t>
            </a:r>
            <a:r>
              <a:rPr lang="en-US" sz="1100" b="1" dirty="0">
                <a:solidFill>
                  <a:srgbClr val="00793A"/>
                </a:solidFill>
                <a:latin typeface="Corbel" panose="020B0503020204020204"/>
              </a:rPr>
              <a:t>точки принятия решения...</a:t>
            </a:r>
            <a:endParaRPr lang="en-US" sz="1100" b="1" dirty="0">
              <a:solidFill>
                <a:srgbClr val="00793A"/>
              </a:solidFill>
              <a:latin typeface="Corbel" panose="020B0503020204020204"/>
            </a:endParaRPr>
          </a:p>
          <a:p>
            <a:pPr indent="0"/>
            <a:r>
              <a:rPr lang="en-US" sz="1100" dirty="0">
                <a:solidFill>
                  <a:srgbClr val="231F20"/>
                </a:solidFill>
                <a:latin typeface="Corbel" panose="020B0503020204020204"/>
              </a:rPr>
              <a:t>Перед началом лестничных маршей в здании устанавливаются тактильные предупреждающие напольные указатели эффективной длиной не менее 500 мм (на межлестничной площадке 400 мм) и эффективной шириной, равной ширине лестницы.</a:t>
            </a:r>
            <a:endParaRPr lang="en-US" sz="1100" dirty="0">
              <a:solidFill>
                <a:srgbClr val="231F20"/>
              </a:solidFill>
              <a:latin typeface="Corbel" panose="020B0503020204020204"/>
            </a:endParaRPr>
          </a:p>
        </p:txBody>
      </p:sp>
      <p:pic>
        <p:nvPicPr>
          <p:cNvPr id="5" name="Рисунок 4"/>
          <p:cNvPicPr/>
          <p:nvPr/>
        </p:nvPicPr>
        <p:blipFill>
          <a:blip r:embed="rId1" cstate="print"/>
          <a:stretch>
            <a:fillRect/>
          </a:stretch>
        </p:blipFill>
        <p:spPr>
          <a:xfrm>
            <a:off x="1012011" y="5083977"/>
            <a:ext cx="2643206" cy="2143139"/>
          </a:xfrm>
          <a:prstGeom prst="rect">
            <a:avLst/>
          </a:prstGeom>
        </p:spPr>
      </p:pic>
      <p:pic>
        <p:nvPicPr>
          <p:cNvPr id="1026" name="Picture 2" descr="\\192.168.1.106\Common\Шендер\Седнёва И.Л\обработанные фото на сайт\2. Товары\4 ТАКТИЛЬНЫЕ (дискретные)  ЭЛЕМЕНТЫ\Тактильный круг пластиковый ф2.jpg"/>
          <p:cNvPicPr>
            <a:picLocks noChangeAspect="1" noChangeArrowheads="1"/>
          </p:cNvPicPr>
          <p:nvPr/>
        </p:nvPicPr>
        <p:blipFill>
          <a:blip r:embed="rId2" cstate="print"/>
          <a:stretch>
            <a:fillRect/>
          </a:stretch>
        </p:blipFill>
        <p:spPr bwMode="auto">
          <a:xfrm rot="16200000">
            <a:off x="4859459" y="5176446"/>
            <a:ext cx="2060874" cy="21833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92.168.1.106\Common\Шендер\Седнёва И.Л\обработанные фото на сайт\2. Товары\4 ТАКТИЛЬНЫЕ (дискретные)  ЭЛЕМЕНТЫ\Тактильная полоса пластиковая.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4500" r="100000">
                        <a14:foregroundMark x1="32000" y1="36000" x2="32000" y2="36000"/>
                        <a14:foregroundMark x1="35583" y1="55167" x2="35583" y2="55167"/>
                        <a14:backgroundMark x1="45750" y1="46167" x2="45750" y2="46167"/>
                      </a14:backgroundRemoval>
                    </a14:imgEffect>
                  </a14:imgLayer>
                </a14:imgProps>
              </a:ext>
              <a:ext uri="{28A0092B-C50C-407E-A947-70E740481C1C}">
                <a14:useLocalDpi xmlns:a14="http://schemas.microsoft.com/office/drawing/2010/main" val="0"/>
              </a:ext>
            </a:extLst>
          </a:blip>
          <a:srcRect/>
          <a:stretch>
            <a:fillRect/>
          </a:stretch>
        </p:blipFill>
        <p:spPr bwMode="auto">
          <a:xfrm>
            <a:off x="5257090" y="3692322"/>
            <a:ext cx="2005215" cy="2005215"/>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1731649197288.jpg"/>
          <p:cNvPicPr>
            <a:picLocks noChangeAspect="1"/>
          </p:cNvPicPr>
          <p:nvPr/>
        </p:nvPicPr>
        <p:blipFill>
          <a:blip r:embed="rId5" cstate="print"/>
          <a:stretch>
            <a:fillRect/>
          </a:stretch>
        </p:blipFill>
        <p:spPr>
          <a:xfrm rot="10800000">
            <a:off x="4869663" y="2583646"/>
            <a:ext cx="2571768" cy="157163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18288" y="18288"/>
            <a:ext cx="646176" cy="612648"/>
          </a:xfrm>
          <a:prstGeom prst="rect">
            <a:avLst/>
          </a:prstGeom>
        </p:spPr>
      </p:pic>
      <p:pic>
        <p:nvPicPr>
          <p:cNvPr id="3" name="Рисунок 2"/>
          <p:cNvPicPr>
            <a:picLocks noChangeAspect="1"/>
          </p:cNvPicPr>
          <p:nvPr/>
        </p:nvPicPr>
        <p:blipFill>
          <a:blip r:embed="rId2"/>
          <a:stretch>
            <a:fillRect/>
          </a:stretch>
        </p:blipFill>
        <p:spPr>
          <a:xfrm>
            <a:off x="615696" y="1097280"/>
            <a:ext cx="755904" cy="252984"/>
          </a:xfrm>
          <a:prstGeom prst="rect">
            <a:avLst/>
          </a:prstGeom>
        </p:spPr>
      </p:pic>
      <p:pic>
        <p:nvPicPr>
          <p:cNvPr id="4" name="Рисунок 3"/>
          <p:cNvPicPr>
            <a:picLocks noChangeAspect="1"/>
          </p:cNvPicPr>
          <p:nvPr/>
        </p:nvPicPr>
        <p:blipFill>
          <a:blip r:embed="rId3"/>
          <a:stretch>
            <a:fillRect/>
          </a:stretch>
        </p:blipFill>
        <p:spPr>
          <a:xfrm>
            <a:off x="612648" y="1630680"/>
            <a:ext cx="765048" cy="725424"/>
          </a:xfrm>
          <a:prstGeom prst="rect">
            <a:avLst/>
          </a:prstGeom>
        </p:spPr>
      </p:pic>
      <p:pic>
        <p:nvPicPr>
          <p:cNvPr id="5" name="Рисунок 4"/>
          <p:cNvPicPr>
            <a:picLocks noChangeAspect="1"/>
          </p:cNvPicPr>
          <p:nvPr/>
        </p:nvPicPr>
        <p:blipFill>
          <a:blip r:embed="rId4"/>
          <a:stretch>
            <a:fillRect/>
          </a:stretch>
        </p:blipFill>
        <p:spPr>
          <a:xfrm>
            <a:off x="3874008" y="999744"/>
            <a:ext cx="966216" cy="1463040"/>
          </a:xfrm>
          <a:prstGeom prst="rect">
            <a:avLst/>
          </a:prstGeom>
        </p:spPr>
      </p:pic>
      <p:pic>
        <p:nvPicPr>
          <p:cNvPr id="6" name="Рисунок 5"/>
          <p:cNvPicPr>
            <a:picLocks noChangeAspect="1"/>
          </p:cNvPicPr>
          <p:nvPr/>
        </p:nvPicPr>
        <p:blipFill>
          <a:blip r:embed="rId5"/>
          <a:stretch>
            <a:fillRect/>
          </a:stretch>
        </p:blipFill>
        <p:spPr>
          <a:xfrm>
            <a:off x="554736" y="4197096"/>
            <a:ext cx="880872" cy="1365504"/>
          </a:xfrm>
          <a:prstGeom prst="rect">
            <a:avLst/>
          </a:prstGeom>
        </p:spPr>
      </p:pic>
      <p:pic>
        <p:nvPicPr>
          <p:cNvPr id="7" name="Рисунок 6"/>
          <p:cNvPicPr>
            <a:picLocks noChangeAspect="1"/>
          </p:cNvPicPr>
          <p:nvPr/>
        </p:nvPicPr>
        <p:blipFill>
          <a:blip r:embed="rId6"/>
          <a:stretch>
            <a:fillRect/>
          </a:stretch>
        </p:blipFill>
        <p:spPr>
          <a:xfrm>
            <a:off x="3922776" y="3858768"/>
            <a:ext cx="917448" cy="1789176"/>
          </a:xfrm>
          <a:prstGeom prst="rect">
            <a:avLst/>
          </a:prstGeom>
        </p:spPr>
      </p:pic>
      <p:sp>
        <p:nvSpPr>
          <p:cNvPr id="8" name="Прямоугольник 7"/>
          <p:cNvSpPr/>
          <p:nvPr/>
        </p:nvSpPr>
        <p:spPr>
          <a:xfrm>
            <a:off x="1021080" y="524256"/>
            <a:ext cx="5586984" cy="207264"/>
          </a:xfrm>
          <a:prstGeom prst="rect">
            <a:avLst/>
          </a:prstGeom>
          <a:solidFill>
            <a:srgbClr val="FFFFFF"/>
          </a:solidFill>
        </p:spPr>
        <p:txBody>
          <a:bodyPr wrap="none" lIns="0" tIns="0" rIns="0" bIns="0">
            <a:noAutofit/>
          </a:bodyPr>
          <a:lstStyle/>
          <a:p>
            <a:pPr indent="0"/>
            <a:r>
              <a:rPr lang="en-US" sz="1700" b="1" dirty="0">
                <a:solidFill>
                  <a:srgbClr val="00793A"/>
                </a:solidFill>
                <a:latin typeface="Corbel" panose="020B0503020204020204"/>
              </a:rPr>
              <a:t>Производственное унитарное предприятие «Тифлос» ОО «БелТИЗ»</a:t>
            </a:r>
            <a:endParaRPr lang="en-US" sz="1700" b="1" dirty="0">
              <a:solidFill>
                <a:srgbClr val="00793A"/>
              </a:solidFill>
              <a:latin typeface="Corbel" panose="020B0503020204020204"/>
            </a:endParaRPr>
          </a:p>
        </p:txBody>
      </p:sp>
      <p:sp>
        <p:nvSpPr>
          <p:cNvPr id="9" name="Прямоугольник 8"/>
          <p:cNvSpPr/>
          <p:nvPr/>
        </p:nvSpPr>
        <p:spPr>
          <a:xfrm>
            <a:off x="1167384" y="1490472"/>
            <a:ext cx="198120" cy="134112"/>
          </a:xfrm>
          <a:prstGeom prst="rect">
            <a:avLst/>
          </a:prstGeom>
          <a:solidFill>
            <a:srgbClr val="FFFFFF"/>
          </a:solidFill>
        </p:spPr>
        <p:txBody>
          <a:bodyPr wrap="none" lIns="0" tIns="0" rIns="0" bIns="0">
            <a:noAutofit/>
          </a:bodyPr>
          <a:lstStyle/>
          <a:p>
            <a:pPr indent="0"/>
            <a:r>
              <a:rPr lang="en-US" sz="1000">
                <a:solidFill>
                  <a:srgbClr val="5D5D5D"/>
                </a:solidFill>
                <a:latin typeface="Arial" panose="020B0604020202020204"/>
              </a:rPr>
              <a:t>15</a:t>
            </a:r>
            <a:endParaRPr lang="en-US" sz="1000">
              <a:solidFill>
                <a:srgbClr val="5D5D5D"/>
              </a:solidFill>
              <a:latin typeface="Arial" panose="020B0604020202020204"/>
            </a:endParaRPr>
          </a:p>
        </p:txBody>
      </p:sp>
      <p:sp>
        <p:nvSpPr>
          <p:cNvPr id="10" name="Прямоугольник 9"/>
          <p:cNvSpPr/>
          <p:nvPr/>
        </p:nvSpPr>
        <p:spPr>
          <a:xfrm>
            <a:off x="1639824" y="987552"/>
            <a:ext cx="2011680" cy="2889504"/>
          </a:xfrm>
          <a:prstGeom prst="rect">
            <a:avLst/>
          </a:prstGeom>
          <a:solidFill>
            <a:srgbClr val="FFFFFF"/>
          </a:solidFill>
        </p:spPr>
        <p:txBody>
          <a:bodyPr lIns="0" tIns="0" rIns="0" bIns="0">
            <a:noAutofit/>
          </a:bodyPr>
          <a:lstStyle/>
          <a:p>
            <a:pPr indent="0" algn="just">
              <a:spcAft>
                <a:spcPts val="140"/>
              </a:spcAft>
            </a:pPr>
            <a:r>
              <a:rPr lang="en-US" sz="1100" b="1" dirty="0">
                <a:solidFill>
                  <a:srgbClr val="00793A"/>
                </a:solidFill>
                <a:latin typeface="Corbel" panose="020B0503020204020204"/>
              </a:rPr>
              <a:t>Тактильный предупреждающий дискретный элемент пластиковый</a:t>
            </a:r>
            <a:endParaRPr lang="en-US" sz="1100" b="1" dirty="0">
              <a:solidFill>
                <a:srgbClr val="00793A"/>
              </a:solidFill>
              <a:latin typeface="Corbel" panose="020B0503020204020204"/>
            </a:endParaRPr>
          </a:p>
          <a:p>
            <a:pPr indent="0" algn="just">
              <a:lnSpc>
                <a:spcPct val="118000"/>
              </a:lnSpc>
            </a:pPr>
            <a:r>
              <a:rPr lang="en-US" sz="1100" u="sng" dirty="0">
                <a:solidFill>
                  <a:srgbClr val="231F20"/>
                </a:solidFill>
                <a:latin typeface="Corbel" panose="020B0503020204020204"/>
              </a:rPr>
              <a:t>Расход</a:t>
            </a:r>
            <a:r>
              <a:rPr lang="en-US" sz="1100" dirty="0">
                <a:solidFill>
                  <a:srgbClr val="231F20"/>
                </a:solidFill>
                <a:latin typeface="Corbel" panose="020B0503020204020204"/>
              </a:rPr>
              <a:t>:</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на 1 м</a:t>
            </a:r>
            <a:r>
              <a:rPr lang="en-US" sz="1100" baseline="30000" dirty="0">
                <a:solidFill>
                  <a:srgbClr val="231F20"/>
                </a:solidFill>
                <a:latin typeface="Corbel" panose="020B0503020204020204"/>
              </a:rPr>
              <a:t>2</a:t>
            </a:r>
            <a:r>
              <a:rPr lang="en-US" sz="1100" dirty="0">
                <a:solidFill>
                  <a:srgbClr val="231F20"/>
                </a:solidFill>
                <a:latin typeface="Corbel" panose="020B0503020204020204"/>
              </a:rPr>
              <a:t> - 265 шт. на “островок 500х500” - 72 шт.</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Монтируется</a:t>
            </a:r>
            <a:r>
              <a:rPr lang="en-US" sz="1100" dirty="0">
                <a:solidFill>
                  <a:srgbClr val="231F20"/>
                </a:solidFill>
                <a:latin typeface="Corbel" panose="020B0503020204020204"/>
              </a:rPr>
              <a:t> на адгезионную ленту или клей.</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Подходит для прочных напольных покрытий, таких как керамическая плитка, полимерное покрытие, паркет и пр.</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Рекомендован</a:t>
            </a:r>
            <a:r>
              <a:rPr lang="en-US" sz="1100" dirty="0">
                <a:solidFill>
                  <a:srgbClr val="231F20"/>
                </a:solidFill>
                <a:latin typeface="Corbel" panose="020B0503020204020204"/>
              </a:rPr>
              <a:t> к применению внутри зданий на менее нагруженных участках.</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Примечание</a:t>
            </a:r>
            <a:r>
              <a:rPr lang="en-US" sz="1100" dirty="0">
                <a:solidFill>
                  <a:srgbClr val="231F20"/>
                </a:solidFill>
                <a:latin typeface="Corbel" panose="020B0503020204020204"/>
              </a:rPr>
              <a:t>: возможен цвет на выбор, скотч входит в комплект</a:t>
            </a:r>
            <a:endParaRPr lang="en-US" sz="1100" dirty="0">
              <a:solidFill>
                <a:srgbClr val="231F20"/>
              </a:solidFill>
              <a:latin typeface="Corbel" panose="020B0503020204020204"/>
            </a:endParaRPr>
          </a:p>
        </p:txBody>
      </p:sp>
      <p:sp>
        <p:nvSpPr>
          <p:cNvPr id="11" name="Прямоугольник 10"/>
          <p:cNvSpPr/>
          <p:nvPr/>
        </p:nvSpPr>
        <p:spPr>
          <a:xfrm>
            <a:off x="4943856" y="1027176"/>
            <a:ext cx="2191512" cy="2545080"/>
          </a:xfrm>
          <a:prstGeom prst="rect">
            <a:avLst/>
          </a:prstGeom>
          <a:solidFill>
            <a:srgbClr val="FFFFFF"/>
          </a:solidFill>
        </p:spPr>
        <p:txBody>
          <a:bodyPr lIns="0" tIns="0" rIns="0" bIns="0">
            <a:noAutofit/>
          </a:bodyPr>
          <a:lstStyle/>
          <a:p>
            <a:pPr indent="0" algn="just">
              <a:spcAft>
                <a:spcPts val="140"/>
              </a:spcAft>
            </a:pPr>
            <a:r>
              <a:rPr lang="en-US" sz="1100" b="1" dirty="0">
                <a:solidFill>
                  <a:srgbClr val="00793A"/>
                </a:solidFill>
                <a:latin typeface="Corbel" panose="020B0503020204020204"/>
              </a:rPr>
              <a:t>Тактильный предупреждающий дискретный элемент пластиковый с штифтом</a:t>
            </a:r>
            <a:endParaRPr lang="en-US" sz="1100" b="1" dirty="0">
              <a:solidFill>
                <a:srgbClr val="00793A"/>
              </a:solidFill>
              <a:latin typeface="Corbel" panose="020B0503020204020204"/>
            </a:endParaRPr>
          </a:p>
          <a:p>
            <a:pPr indent="0" algn="just"/>
            <a:r>
              <a:rPr lang="en-US" sz="1100" u="sng" dirty="0">
                <a:solidFill>
                  <a:srgbClr val="231F20"/>
                </a:solidFill>
                <a:latin typeface="Corbel" panose="020B0503020204020204"/>
              </a:rPr>
              <a:t>Расход</a:t>
            </a:r>
            <a:r>
              <a:rPr lang="en-US" sz="1100" dirty="0">
                <a:solidFill>
                  <a:srgbClr val="231F20"/>
                </a:solidFill>
                <a:latin typeface="Corbel" panose="020B0503020204020204"/>
              </a:rPr>
              <a:t>:</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на 1 м</a:t>
            </a:r>
            <a:r>
              <a:rPr lang="en-US" sz="1100" baseline="30000" dirty="0">
                <a:solidFill>
                  <a:srgbClr val="231F20"/>
                </a:solidFill>
                <a:latin typeface="Corbel" panose="020B0503020204020204"/>
              </a:rPr>
              <a:t>2</a:t>
            </a:r>
            <a:r>
              <a:rPr lang="en-US" sz="1100" dirty="0">
                <a:solidFill>
                  <a:srgbClr val="231F20"/>
                </a:solidFill>
                <a:latin typeface="Corbel" panose="020B0503020204020204"/>
              </a:rPr>
              <a:t> - 265 шт. на “островок 500х500” - 72 шт.</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Монтируется</a:t>
            </a:r>
            <a:r>
              <a:rPr lang="en-US" sz="1100" dirty="0">
                <a:solidFill>
                  <a:srgbClr val="231F20"/>
                </a:solidFill>
                <a:latin typeface="Corbel" panose="020B0503020204020204"/>
              </a:rPr>
              <a:t> в предварительно подготовленные отверстия на клей. </a:t>
            </a:r>
            <a:r>
              <a:rPr lang="en-US" sz="1100" u="sng" dirty="0">
                <a:solidFill>
                  <a:srgbClr val="231F20"/>
                </a:solidFill>
                <a:latin typeface="Corbel" panose="020B0503020204020204"/>
              </a:rPr>
              <a:t>Подходит</a:t>
            </a:r>
            <a:r>
              <a:rPr lang="en-US" sz="1100" dirty="0">
                <a:solidFill>
                  <a:srgbClr val="231F20"/>
                </a:solidFill>
                <a:latin typeface="Corbel" panose="020B0503020204020204"/>
              </a:rPr>
              <a:t> для непрочных и рыхлых поверхностей и напольных покрытий, таких как цементная плитка, бетон и пр.</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Рекомендован</a:t>
            </a:r>
            <a:r>
              <a:rPr lang="en-US" sz="1100" dirty="0">
                <a:solidFill>
                  <a:srgbClr val="231F20"/>
                </a:solidFill>
                <a:latin typeface="Corbel" panose="020B0503020204020204"/>
              </a:rPr>
              <a:t> к применению вне зданий.</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Примечание</a:t>
            </a:r>
            <a:r>
              <a:rPr lang="en-US" sz="1100" dirty="0">
                <a:solidFill>
                  <a:srgbClr val="231F20"/>
                </a:solidFill>
                <a:latin typeface="Corbel" panose="020B0503020204020204"/>
              </a:rPr>
              <a:t>: возможен цвет на выбор, клей в комплект НЕ входит.</a:t>
            </a:r>
            <a:endParaRPr lang="en-US" sz="1100" dirty="0">
              <a:solidFill>
                <a:srgbClr val="231F20"/>
              </a:solidFill>
              <a:latin typeface="Corbel" panose="020B0503020204020204"/>
            </a:endParaRPr>
          </a:p>
        </p:txBody>
      </p:sp>
      <p:sp>
        <p:nvSpPr>
          <p:cNvPr id="12" name="Прямоугольник 11"/>
          <p:cNvSpPr/>
          <p:nvPr/>
        </p:nvSpPr>
        <p:spPr>
          <a:xfrm>
            <a:off x="1639824" y="4148328"/>
            <a:ext cx="2011680" cy="3011424"/>
          </a:xfrm>
          <a:prstGeom prst="rect">
            <a:avLst/>
          </a:prstGeom>
          <a:solidFill>
            <a:srgbClr val="FFFFFF"/>
          </a:solidFill>
        </p:spPr>
        <p:txBody>
          <a:bodyPr lIns="0" tIns="0" rIns="0" bIns="0">
            <a:noAutofit/>
          </a:bodyPr>
          <a:lstStyle/>
          <a:p>
            <a:pPr indent="0" algn="just"/>
            <a:r>
              <a:rPr lang="en-US" sz="1100" b="1" dirty="0">
                <a:solidFill>
                  <a:srgbClr val="00793A"/>
                </a:solidFill>
                <a:latin typeface="Corbel" panose="020B0503020204020204"/>
              </a:rPr>
              <a:t>Тактильный предупреждающий дискретный элемент из нержавеющей стали </a:t>
            </a:r>
            <a:r>
              <a:rPr lang="en-US" sz="1100" u="sng" dirty="0">
                <a:solidFill>
                  <a:srgbClr val="231F20"/>
                </a:solidFill>
                <a:latin typeface="Corbel" panose="020B0503020204020204"/>
              </a:rPr>
              <a:t>Расход</a:t>
            </a:r>
            <a:r>
              <a:rPr lang="en-US" sz="1100" dirty="0">
                <a:solidFill>
                  <a:srgbClr val="231F20"/>
                </a:solidFill>
                <a:latin typeface="Corbel" panose="020B0503020204020204"/>
              </a:rPr>
              <a:t>:</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на 1 м</a:t>
            </a:r>
            <a:r>
              <a:rPr lang="en-US" sz="1100" baseline="30000" dirty="0">
                <a:solidFill>
                  <a:srgbClr val="231F20"/>
                </a:solidFill>
                <a:latin typeface="Corbel" panose="020B0503020204020204"/>
              </a:rPr>
              <a:t>2</a:t>
            </a:r>
            <a:r>
              <a:rPr lang="en-US" sz="1100" dirty="0">
                <a:solidFill>
                  <a:srgbClr val="231F20"/>
                </a:solidFill>
                <a:latin typeface="Corbel" panose="020B0503020204020204"/>
              </a:rPr>
              <a:t> - 265 шт.</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на “островок 500х500” - 72 шт.</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Монтируется</a:t>
            </a:r>
            <a:r>
              <a:rPr lang="en-US" sz="1100" dirty="0">
                <a:solidFill>
                  <a:srgbClr val="231F20"/>
                </a:solidFill>
                <a:latin typeface="Corbel" panose="020B0503020204020204"/>
              </a:rPr>
              <a:t> на адгезионную ленту или клей.</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Подходит</a:t>
            </a:r>
            <a:r>
              <a:rPr lang="en-US" sz="1100" dirty="0">
                <a:solidFill>
                  <a:srgbClr val="231F20"/>
                </a:solidFill>
                <a:latin typeface="Corbel" panose="020B0503020204020204"/>
              </a:rPr>
              <a:t> для прочных напольных покрытий, таких как керамическая плитка, полимерное покрытие, паркет и пр.</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Рекомендован</a:t>
            </a:r>
            <a:r>
              <a:rPr lang="en-US" sz="1100" dirty="0">
                <a:solidFill>
                  <a:srgbClr val="231F20"/>
                </a:solidFill>
                <a:latin typeface="Corbel" panose="020B0503020204020204"/>
              </a:rPr>
              <a:t> к применению внутри зданий на всех пешеходных участках, особенно лестничных маршах, центральных входах. </a:t>
            </a:r>
            <a:r>
              <a:rPr lang="en-US" sz="1100" u="sng" dirty="0">
                <a:solidFill>
                  <a:srgbClr val="231F20"/>
                </a:solidFill>
                <a:latin typeface="Corbel" panose="020B0503020204020204"/>
              </a:rPr>
              <a:t>Примечание</a:t>
            </a:r>
            <a:r>
              <a:rPr lang="en-US" sz="1100" dirty="0">
                <a:solidFill>
                  <a:srgbClr val="231F20"/>
                </a:solidFill>
                <a:latin typeface="Corbel" panose="020B0503020204020204"/>
              </a:rPr>
              <a:t>:скотч входит в комплект</a:t>
            </a:r>
            <a:endParaRPr lang="en-US" sz="1100" dirty="0">
              <a:solidFill>
                <a:srgbClr val="231F20"/>
              </a:solidFill>
              <a:latin typeface="Corbel" panose="020B0503020204020204"/>
            </a:endParaRPr>
          </a:p>
        </p:txBody>
      </p:sp>
      <p:sp>
        <p:nvSpPr>
          <p:cNvPr id="13" name="Прямоугольник 12"/>
          <p:cNvSpPr/>
          <p:nvPr/>
        </p:nvSpPr>
        <p:spPr>
          <a:xfrm>
            <a:off x="4943856" y="3852671"/>
            <a:ext cx="2185416" cy="3545251"/>
          </a:xfrm>
          <a:prstGeom prst="rect">
            <a:avLst/>
          </a:prstGeom>
          <a:solidFill>
            <a:srgbClr val="FFFFFF"/>
          </a:solidFill>
        </p:spPr>
        <p:txBody>
          <a:bodyPr lIns="0" tIns="0" rIns="0" bIns="0">
            <a:noAutofit/>
          </a:bodyPr>
          <a:lstStyle/>
          <a:p>
            <a:pPr indent="0" algn="just">
              <a:spcAft>
                <a:spcPts val="140"/>
              </a:spcAft>
            </a:pPr>
            <a:r>
              <a:rPr lang="en-US" sz="1100" b="1" dirty="0">
                <a:solidFill>
                  <a:srgbClr val="00793A"/>
                </a:solidFill>
                <a:latin typeface="Corbel" panose="020B0503020204020204"/>
              </a:rPr>
              <a:t>Тактильный направляющий дискретный элемент пластиковый</a:t>
            </a:r>
            <a:endParaRPr lang="en-US" sz="1100" b="1" dirty="0">
              <a:solidFill>
                <a:srgbClr val="00793A"/>
              </a:solidFill>
              <a:latin typeface="Corbel" panose="020B0503020204020204"/>
            </a:endParaRPr>
          </a:p>
          <a:p>
            <a:pPr indent="0" algn="just"/>
            <a:r>
              <a:rPr lang="en-US" sz="1100" u="sng" dirty="0">
                <a:solidFill>
                  <a:srgbClr val="231F20"/>
                </a:solidFill>
                <a:latin typeface="Corbel" panose="020B0503020204020204"/>
              </a:rPr>
              <a:t>Расход</a:t>
            </a:r>
            <a:r>
              <a:rPr lang="en-US" sz="1100" dirty="0">
                <a:solidFill>
                  <a:srgbClr val="231F20"/>
                </a:solidFill>
                <a:latin typeface="Corbel" panose="020B0503020204020204"/>
              </a:rPr>
              <a:t>:</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на 1 м.п - от 3 м (не менее чем в 3 ряда) </a:t>
            </a:r>
            <a:r>
              <a:rPr lang="en-US" sz="1100" u="sng" dirty="0">
                <a:solidFill>
                  <a:srgbClr val="231F20"/>
                </a:solidFill>
                <a:latin typeface="Corbel" panose="020B0503020204020204"/>
              </a:rPr>
              <a:t>Монтируется</a:t>
            </a:r>
            <a:r>
              <a:rPr lang="en-US" sz="1100" dirty="0">
                <a:solidFill>
                  <a:srgbClr val="231F20"/>
                </a:solidFill>
                <a:latin typeface="Corbel" panose="020B0503020204020204"/>
              </a:rPr>
              <a:t> на адгезионную ленту или клей.</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Подходит</a:t>
            </a:r>
            <a:r>
              <a:rPr lang="en-US" sz="1100" dirty="0">
                <a:solidFill>
                  <a:srgbClr val="231F20"/>
                </a:solidFill>
                <a:latin typeface="Corbel" panose="020B0503020204020204"/>
              </a:rPr>
              <a:t> для прочных напольных покрытий, таких как керамическая плитка, полимерное покрытие, паркет и пр.</a:t>
            </a:r>
            <a:endParaRPr lang="en-US" sz="1100" dirty="0">
              <a:solidFill>
                <a:srgbClr val="231F20"/>
              </a:solidFill>
              <a:latin typeface="Corbel" panose="020B0503020204020204"/>
            </a:endParaRPr>
          </a:p>
          <a:p>
            <a:pPr indent="0" algn="just"/>
            <a:r>
              <a:rPr lang="en-US" sz="1100" u="sng" dirty="0">
                <a:solidFill>
                  <a:srgbClr val="231F20"/>
                </a:solidFill>
                <a:latin typeface="Corbel" panose="020B0503020204020204"/>
              </a:rPr>
              <a:t>Рекомендован</a:t>
            </a:r>
            <a:r>
              <a:rPr lang="en-US" sz="1100" dirty="0">
                <a:solidFill>
                  <a:srgbClr val="231F20"/>
                </a:solidFill>
                <a:latin typeface="Corbel" panose="020B0503020204020204"/>
              </a:rPr>
              <a:t> к применению в больших помещениях и местах с большой концентрацией объектов, представляющих потенциальную угрозу для инвалида по зрению. </a:t>
            </a:r>
            <a:r>
              <a:rPr lang="en-US" sz="1100" u="sng" dirty="0">
                <a:solidFill>
                  <a:srgbClr val="231F20"/>
                </a:solidFill>
                <a:latin typeface="Corbel" panose="020B0503020204020204"/>
              </a:rPr>
              <a:t>Примечание</a:t>
            </a:r>
            <a:r>
              <a:rPr lang="en-US" sz="1100" dirty="0">
                <a:solidFill>
                  <a:srgbClr val="231F20"/>
                </a:solidFill>
                <a:latin typeface="Corbel" panose="020B0503020204020204"/>
              </a:rPr>
              <a:t>: возможен цвет на выбор, скотч входит в комплект;</a:t>
            </a:r>
            <a:endParaRPr lang="en-US" sz="1100" dirty="0">
              <a:solidFill>
                <a:srgbClr val="231F20"/>
              </a:solidFill>
              <a:latin typeface="Corbel" panose="020B0503020204020204"/>
            </a:endParaRPr>
          </a:p>
        </p:txBody>
      </p:sp>
      <p:sp>
        <p:nvSpPr>
          <p:cNvPr id="14" name="Прямоугольник 13"/>
          <p:cNvSpPr/>
          <p:nvPr/>
        </p:nvSpPr>
        <p:spPr>
          <a:xfrm>
            <a:off x="4949952" y="6739128"/>
            <a:ext cx="2060448" cy="429768"/>
          </a:xfrm>
          <a:prstGeom prst="rect">
            <a:avLst/>
          </a:prstGeom>
          <a:solidFill>
            <a:srgbClr val="FFFFFF"/>
          </a:solidFill>
        </p:spPr>
        <p:txBody>
          <a:bodyPr lIns="0" tIns="0" rIns="0" bIns="0">
            <a:noAutofit/>
          </a:bodyPr>
          <a:lstStyle/>
          <a:p>
            <a:pPr indent="0" algn="just"/>
            <a:r>
              <a:rPr lang="en-US" sz="1100" dirty="0">
                <a:solidFill>
                  <a:srgbClr val="231F20"/>
                </a:solidFill>
                <a:latin typeface="Corbel" panose="020B0503020204020204"/>
              </a:rPr>
              <a:t>длина под заказ от 1 м до 50 м.</a:t>
            </a:r>
            <a:endParaRPr lang="en-US" sz="1100" dirty="0">
              <a:solidFill>
                <a:srgbClr val="231F20"/>
              </a:solidFill>
              <a:latin typeface="Corbel" panose="020B0503020204020204"/>
            </a:endParaRPr>
          </a:p>
          <a:p>
            <a:pPr indent="0" algn="just"/>
            <a:r>
              <a:rPr lang="en-US" sz="1100" dirty="0">
                <a:solidFill>
                  <a:srgbClr val="231F20"/>
                </a:solidFill>
                <a:latin typeface="Corbel" panose="020B0503020204020204"/>
              </a:rPr>
              <a:t>При отгрузке в комплекте со скотчем кратно 33 м.</a:t>
            </a:r>
            <a:endParaRPr lang="en-US" sz="1100" dirty="0">
              <a:solidFill>
                <a:srgbClr val="231F20"/>
              </a:solidFill>
              <a:latin typeface="Corbel" panose="020B0503020204020204"/>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1"/>
          <a:stretch>
            <a:fillRect/>
          </a:stretch>
        </p:blipFill>
        <p:spPr>
          <a:xfrm>
            <a:off x="6982968" y="7150608"/>
            <a:ext cx="755904" cy="588264"/>
          </a:xfrm>
          <a:prstGeom prst="rect">
            <a:avLst/>
          </a:prstGeom>
        </p:spPr>
      </p:pic>
      <p:sp>
        <p:nvSpPr>
          <p:cNvPr id="11" name="TextBox 10"/>
          <p:cNvSpPr txBox="1"/>
          <p:nvPr/>
        </p:nvSpPr>
        <p:spPr>
          <a:xfrm>
            <a:off x="1781299" y="557163"/>
            <a:ext cx="3600400" cy="369332"/>
          </a:xfrm>
          <a:prstGeom prst="rect">
            <a:avLst/>
          </a:prstGeom>
          <a:noFill/>
        </p:spPr>
        <p:txBody>
          <a:bodyPr wrap="square" rtlCol="0">
            <a:spAutoFit/>
          </a:bodyPr>
          <a:lstStyle/>
          <a:p>
            <a:pPr algn="ctr"/>
            <a:r>
              <a:rPr lang="ru-RU" b="1" i="1" dirty="0"/>
              <a:t>Реализованные проекты</a:t>
            </a:r>
            <a:endParaRPr lang="ru-RU" b="1" i="1" dirty="0"/>
          </a:p>
        </p:txBody>
      </p:sp>
      <p:pic>
        <p:nvPicPr>
          <p:cNvPr id="12" name="Рисунок 11"/>
          <p:cNvPicPr/>
          <p:nvPr/>
        </p:nvPicPr>
        <p:blipFill>
          <a:blip r:embed="rId2"/>
          <a:stretch>
            <a:fillRect/>
          </a:stretch>
        </p:blipFill>
        <p:spPr>
          <a:xfrm>
            <a:off x="629172" y="1061219"/>
            <a:ext cx="5976664" cy="5153284"/>
          </a:xfrm>
          <a:prstGeom prst="rect">
            <a:avLst/>
          </a:prstGeom>
        </p:spPr>
      </p:pic>
      <p:sp>
        <p:nvSpPr>
          <p:cNvPr id="13" name="TextBox 12"/>
          <p:cNvSpPr txBox="1"/>
          <p:nvPr/>
        </p:nvSpPr>
        <p:spPr>
          <a:xfrm>
            <a:off x="584619" y="6249744"/>
            <a:ext cx="5993757" cy="261610"/>
          </a:xfrm>
          <a:prstGeom prst="rect">
            <a:avLst/>
          </a:prstGeom>
          <a:noFill/>
        </p:spPr>
        <p:txBody>
          <a:bodyPr wrap="square" rtlCol="0">
            <a:spAutoFit/>
          </a:bodyPr>
          <a:lstStyle/>
          <a:p>
            <a:r>
              <a:rPr lang="ru-RU" sz="1100" b="1" dirty="0">
                <a:solidFill>
                  <a:srgbClr val="00793A"/>
                </a:solidFill>
                <a:latin typeface="Corbel" panose="020B0503020204020204"/>
              </a:rPr>
              <a:t>*Министерство труда и социальной защиты Республики Беларусь</a:t>
            </a:r>
            <a:endParaRPr lang="ru-RU" sz="1100" b="1" dirty="0">
              <a:solidFill>
                <a:srgbClr val="00793A"/>
              </a:solidFill>
              <a:latin typeface="Corbel" panose="020B0503020204020204"/>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472440" y="716280"/>
            <a:ext cx="6669024" cy="1865376"/>
          </a:xfrm>
          <a:prstGeom prst="rect">
            <a:avLst/>
          </a:prstGeom>
        </p:spPr>
      </p:pic>
      <p:pic>
        <p:nvPicPr>
          <p:cNvPr id="3" name="Рисунок 2"/>
          <p:cNvPicPr>
            <a:picLocks noChangeAspect="1"/>
          </p:cNvPicPr>
          <p:nvPr/>
        </p:nvPicPr>
        <p:blipFill>
          <a:blip r:embed="rId2"/>
          <a:stretch>
            <a:fillRect/>
          </a:stretch>
        </p:blipFill>
        <p:spPr>
          <a:xfrm>
            <a:off x="472440" y="2950464"/>
            <a:ext cx="6687312" cy="1880616"/>
          </a:xfrm>
          <a:prstGeom prst="rect">
            <a:avLst/>
          </a:prstGeom>
        </p:spPr>
      </p:pic>
      <p:pic>
        <p:nvPicPr>
          <p:cNvPr id="4" name="Рисунок 3"/>
          <p:cNvPicPr>
            <a:picLocks noChangeAspect="1"/>
          </p:cNvPicPr>
          <p:nvPr/>
        </p:nvPicPr>
        <p:blipFill>
          <a:blip r:embed="rId3"/>
          <a:stretch>
            <a:fillRect/>
          </a:stretch>
        </p:blipFill>
        <p:spPr>
          <a:xfrm>
            <a:off x="484632" y="5224272"/>
            <a:ext cx="6675120" cy="1871472"/>
          </a:xfrm>
          <a:prstGeom prst="rect">
            <a:avLst/>
          </a:prstGeom>
        </p:spPr>
      </p:pic>
      <p:pic>
        <p:nvPicPr>
          <p:cNvPr id="5" name="Рисунок 4"/>
          <p:cNvPicPr>
            <a:picLocks noChangeAspect="1"/>
          </p:cNvPicPr>
          <p:nvPr/>
        </p:nvPicPr>
        <p:blipFill>
          <a:blip r:embed="rId4"/>
          <a:stretch>
            <a:fillRect/>
          </a:stretch>
        </p:blipFill>
        <p:spPr>
          <a:xfrm>
            <a:off x="0" y="7321296"/>
            <a:ext cx="7738872" cy="417576"/>
          </a:xfrm>
          <a:prstGeom prst="rect">
            <a:avLst/>
          </a:prstGeom>
        </p:spPr>
      </p:pic>
      <p:sp>
        <p:nvSpPr>
          <p:cNvPr id="6" name="Прямоугольник 5"/>
          <p:cNvSpPr/>
          <p:nvPr/>
        </p:nvSpPr>
        <p:spPr>
          <a:xfrm>
            <a:off x="463296" y="493776"/>
            <a:ext cx="3358896" cy="170688"/>
          </a:xfrm>
          <a:prstGeom prst="rect">
            <a:avLst/>
          </a:prstGeom>
          <a:solidFill>
            <a:srgbClr val="FFFFFF"/>
          </a:solidFill>
        </p:spPr>
        <p:txBody>
          <a:bodyPr wrap="none" lIns="0" tIns="0" rIns="0" bIns="0">
            <a:noAutofit/>
          </a:bodyPr>
          <a:lstStyle/>
          <a:p>
            <a:pPr indent="0"/>
            <a:r>
              <a:rPr lang="en-US" sz="1700">
                <a:solidFill>
                  <a:srgbClr val="00793A"/>
                </a:solidFill>
                <a:latin typeface="Times New Roman" panose="02020603050405020304"/>
              </a:rPr>
              <a:t>□ </a:t>
            </a:r>
            <a:r>
              <a:rPr lang="en-US" sz="1100" b="1">
                <a:solidFill>
                  <a:srgbClr val="00793A"/>
                </a:solidFill>
                <a:latin typeface="Corbel" panose="020B0503020204020204"/>
              </a:rPr>
              <a:t>Гомельская городская центральная поликлиника *</a:t>
            </a:r>
            <a:endParaRPr lang="en-US" sz="1100" b="1">
              <a:solidFill>
                <a:srgbClr val="00793A"/>
              </a:solidFill>
              <a:latin typeface="Corbel" panose="020B0503020204020204"/>
            </a:endParaRPr>
          </a:p>
        </p:txBody>
      </p:sp>
      <p:sp>
        <p:nvSpPr>
          <p:cNvPr id="7" name="Прямоугольник 6"/>
          <p:cNvSpPr/>
          <p:nvPr/>
        </p:nvSpPr>
        <p:spPr>
          <a:xfrm>
            <a:off x="502920" y="2721864"/>
            <a:ext cx="2225040" cy="167640"/>
          </a:xfrm>
          <a:prstGeom prst="rect">
            <a:avLst/>
          </a:prstGeom>
          <a:solidFill>
            <a:srgbClr val="FFFFFF"/>
          </a:solidFill>
        </p:spPr>
        <p:txBody>
          <a:bodyPr wrap="none" lIns="0" tIns="0" rIns="0" bIns="0">
            <a:noAutofit/>
          </a:bodyPr>
          <a:lstStyle/>
          <a:p>
            <a:pPr indent="0"/>
            <a:r>
              <a:rPr lang="en-US" sz="1700" dirty="0">
                <a:solidFill>
                  <a:srgbClr val="00793A"/>
                </a:solidFill>
                <a:latin typeface="Times New Roman" panose="02020603050405020304"/>
              </a:rPr>
              <a:t>□ </a:t>
            </a:r>
            <a:r>
              <a:rPr lang="en-US" sz="1100" b="1" dirty="0">
                <a:solidFill>
                  <a:srgbClr val="00793A"/>
                </a:solidFill>
                <a:latin typeface="Corbel" panose="020B0503020204020204"/>
              </a:rPr>
              <a:t>Могилёвская поликлиника №3 *</a:t>
            </a:r>
            <a:endParaRPr lang="en-US" sz="1100" b="1" dirty="0">
              <a:solidFill>
                <a:srgbClr val="00793A"/>
              </a:solidFill>
              <a:latin typeface="Corbel" panose="020B0503020204020204"/>
            </a:endParaRPr>
          </a:p>
        </p:txBody>
      </p:sp>
      <p:sp>
        <p:nvSpPr>
          <p:cNvPr id="8" name="Прямоугольник 7"/>
          <p:cNvSpPr/>
          <p:nvPr/>
        </p:nvSpPr>
        <p:spPr>
          <a:xfrm>
            <a:off x="469392" y="5010912"/>
            <a:ext cx="2718816" cy="170688"/>
          </a:xfrm>
          <a:prstGeom prst="rect">
            <a:avLst/>
          </a:prstGeom>
          <a:solidFill>
            <a:srgbClr val="FFFFFF"/>
          </a:solidFill>
        </p:spPr>
        <p:txBody>
          <a:bodyPr wrap="none" lIns="0" tIns="0" rIns="0" bIns="0">
            <a:noAutofit/>
          </a:bodyPr>
          <a:lstStyle/>
          <a:p>
            <a:pPr indent="0"/>
            <a:r>
              <a:rPr lang="en-US" sz="1700" dirty="0">
                <a:solidFill>
                  <a:srgbClr val="00793A"/>
                </a:solidFill>
                <a:latin typeface="Times New Roman" panose="02020603050405020304"/>
              </a:rPr>
              <a:t>□ </a:t>
            </a:r>
            <a:r>
              <a:rPr lang="en-US" sz="1100" b="1" dirty="0">
                <a:solidFill>
                  <a:srgbClr val="00793A"/>
                </a:solidFill>
                <a:latin typeface="Corbel" panose="020B0503020204020204"/>
              </a:rPr>
              <a:t>Центральное правление ОО «БелТИЗ» *</a:t>
            </a:r>
            <a:endParaRPr lang="en-US" sz="1100" b="1" dirty="0">
              <a:solidFill>
                <a:srgbClr val="00793A"/>
              </a:solidFill>
              <a:latin typeface="Corbel" panose="020B0503020204020204"/>
            </a:endParaRPr>
          </a:p>
        </p:txBody>
      </p:sp>
      <p:sp>
        <p:nvSpPr>
          <p:cNvPr id="9" name="Прямоугольник 8"/>
          <p:cNvSpPr/>
          <p:nvPr/>
        </p:nvSpPr>
        <p:spPr>
          <a:xfrm>
            <a:off x="521208" y="7199376"/>
            <a:ext cx="6144768" cy="137160"/>
          </a:xfrm>
          <a:prstGeom prst="rect">
            <a:avLst/>
          </a:prstGeom>
          <a:solidFill>
            <a:srgbClr val="FFFFFF"/>
          </a:solidFill>
        </p:spPr>
        <p:txBody>
          <a:bodyPr wrap="none" lIns="0" tIns="0" rIns="0" bIns="0">
            <a:noAutofit/>
          </a:bodyPr>
          <a:lstStyle/>
          <a:p>
            <a:pPr indent="0"/>
            <a:r>
              <a:rPr lang="en-US" sz="850" b="1">
                <a:solidFill>
                  <a:srgbClr val="00793A"/>
                </a:solidFill>
                <a:latin typeface="Corbel" panose="020B0503020204020204"/>
              </a:rPr>
              <a:t>* На объектах установлены тактильные дискретные элементы производства унитарного предприятия «Тифлос» ОО «БелТИЗ».</a:t>
            </a:r>
            <a:endParaRPr lang="en-US" sz="850" b="1">
              <a:solidFill>
                <a:srgbClr val="00793A"/>
              </a:solidFill>
              <a:latin typeface="Corbel" panose="020B0503020204020204"/>
            </a:endParaRPr>
          </a:p>
        </p:txBody>
      </p:sp>
      <p:pic>
        <p:nvPicPr>
          <p:cNvPr id="10" name="Рисунок 9" descr="5.jpg"/>
          <p:cNvPicPr>
            <a:picLocks noChangeAspect="1"/>
          </p:cNvPicPr>
          <p:nvPr/>
        </p:nvPicPr>
        <p:blipFill>
          <a:blip r:embed="rId5" cstate="print"/>
          <a:stretch>
            <a:fillRect/>
          </a:stretch>
        </p:blipFill>
        <p:spPr>
          <a:xfrm>
            <a:off x="4655349" y="5155415"/>
            <a:ext cx="2506087" cy="192882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a:stretch>
            <a:fillRect/>
          </a:stretch>
        </p:blipFill>
        <p:spPr>
          <a:xfrm>
            <a:off x="0" y="0"/>
            <a:ext cx="7738872" cy="3785616"/>
          </a:xfrm>
          <a:prstGeom prst="rect">
            <a:avLst/>
          </a:prstGeom>
        </p:spPr>
      </p:pic>
      <p:pic>
        <p:nvPicPr>
          <p:cNvPr id="3" name="Рисунок 2"/>
          <p:cNvPicPr>
            <a:picLocks noChangeAspect="1"/>
          </p:cNvPicPr>
          <p:nvPr/>
        </p:nvPicPr>
        <p:blipFill>
          <a:blip r:embed="rId2"/>
          <a:stretch>
            <a:fillRect/>
          </a:stretch>
        </p:blipFill>
        <p:spPr>
          <a:xfrm>
            <a:off x="4047744" y="5330952"/>
            <a:ext cx="3523488" cy="2328672"/>
          </a:xfrm>
          <a:prstGeom prst="rect">
            <a:avLst/>
          </a:prstGeom>
        </p:spPr>
      </p:pic>
      <p:sp>
        <p:nvSpPr>
          <p:cNvPr id="4" name="Прямоугольник 3"/>
          <p:cNvSpPr/>
          <p:nvPr/>
        </p:nvSpPr>
        <p:spPr>
          <a:xfrm>
            <a:off x="521208" y="4056888"/>
            <a:ext cx="3176016" cy="3118104"/>
          </a:xfrm>
          <a:prstGeom prst="rect">
            <a:avLst/>
          </a:prstGeom>
          <a:solidFill>
            <a:srgbClr val="FFFFFF"/>
          </a:solidFill>
        </p:spPr>
        <p:txBody>
          <a:bodyPr lIns="0" tIns="0" rIns="0" bIns="0">
            <a:noAutofit/>
          </a:bodyPr>
          <a:lstStyle/>
          <a:p>
            <a:pPr indent="0">
              <a:spcAft>
                <a:spcPts val="490"/>
              </a:spcAft>
            </a:pPr>
            <a:r>
              <a:rPr lang="en-US" sz="1700" b="1" dirty="0">
                <a:solidFill>
                  <a:srgbClr val="00793A"/>
                </a:solidFill>
                <a:latin typeface="Corbel" panose="020B0503020204020204"/>
              </a:rPr>
              <a:t>Что такое шрифт Брайля?</a:t>
            </a:r>
            <a:endParaRPr lang="en-US" sz="1700" b="1" dirty="0">
              <a:solidFill>
                <a:srgbClr val="00793A"/>
              </a:solidFill>
              <a:latin typeface="Corbel" panose="020B0503020204020204"/>
            </a:endParaRPr>
          </a:p>
          <a:p>
            <a:pPr indent="0">
              <a:spcAft>
                <a:spcPts val="490"/>
              </a:spcAft>
            </a:pPr>
            <a:r>
              <a:rPr lang="en-US" sz="1100" dirty="0">
                <a:solidFill>
                  <a:srgbClr val="00793A"/>
                </a:solidFill>
                <a:latin typeface="Corbel" panose="020B0503020204020204"/>
              </a:rPr>
              <a:t>Ш</a:t>
            </a:r>
            <a:r>
              <a:rPr lang="en-US" sz="1100" dirty="0">
                <a:solidFill>
                  <a:srgbClr val="231F20"/>
                </a:solidFill>
                <a:latin typeface="Corbel" panose="020B0503020204020204"/>
              </a:rPr>
              <a:t>рифт Брайля - это специальный рельефноточечный шрифт для незрячих и слабовидящих людей. Идея заключается в кодировании букв и других символов на гладкой поверхности с помощью выпуклых точек, расположенных на определённых позициях. Для каждой буквы выделяется шесть позиций - две колонки по три позиции в каждой. Наличие или отсутствие точки в той или иной позиции и задаёт код буквы. Кроме порядка расположения выпуклых точек система Брайля предполагает и определенные их размеры, а также расстояние между точками. Незрячие и слабовидящие люди «считывают» брайлевские буквы кончиками пальцев.</a:t>
            </a:r>
            <a:endParaRPr lang="en-US" sz="1100" dirty="0">
              <a:solidFill>
                <a:srgbClr val="231F20"/>
              </a:solidFill>
              <a:latin typeface="Corbel" panose="020B0503020204020204"/>
            </a:endParaRPr>
          </a:p>
          <a:p>
            <a:pPr indent="0"/>
            <a:r>
              <a:rPr lang="en-US" sz="1100" dirty="0">
                <a:solidFill>
                  <a:srgbClr val="231F20"/>
                </a:solidFill>
                <a:latin typeface="Corbel" panose="020B0503020204020204"/>
              </a:rPr>
              <a:t>При создании доступной среды на объектах шрифт Брайля применяется для обеспечения доступности</a:t>
            </a:r>
            <a:endParaRPr lang="en-US" sz="1100" dirty="0">
              <a:solidFill>
                <a:srgbClr val="231F20"/>
              </a:solidFill>
              <a:latin typeface="Corbel" panose="020B0503020204020204"/>
            </a:endParaRPr>
          </a:p>
        </p:txBody>
      </p:sp>
      <p:sp>
        <p:nvSpPr>
          <p:cNvPr id="5" name="Прямоугольник 4"/>
          <p:cNvSpPr/>
          <p:nvPr/>
        </p:nvSpPr>
        <p:spPr>
          <a:xfrm>
            <a:off x="4035552" y="4053840"/>
            <a:ext cx="2968752" cy="838200"/>
          </a:xfrm>
          <a:prstGeom prst="rect">
            <a:avLst/>
          </a:prstGeom>
          <a:solidFill>
            <a:srgbClr val="FFFFFF"/>
          </a:solidFill>
        </p:spPr>
        <p:txBody>
          <a:bodyPr lIns="0" tIns="0" rIns="0" bIns="0">
            <a:noAutofit/>
          </a:bodyPr>
          <a:lstStyle/>
          <a:p>
            <a:pPr indent="0"/>
            <a:r>
              <a:rPr lang="en-US" sz="1100">
                <a:solidFill>
                  <a:srgbClr val="231F20"/>
                </a:solidFill>
                <a:latin typeface="Corbel" panose="020B0503020204020204"/>
              </a:rPr>
              <a:t>информации для людей с инвалидностью по зрению. Универсальные информационные таблички изготавливаются с использованием рельефных знаков (букв, цифр) и рельефноточечного шрифта Брайля на контрастном фоне.</a:t>
            </a:r>
            <a:endParaRPr lang="en-US" sz="1100">
              <a:solidFill>
                <a:srgbClr val="231F20"/>
              </a:solidFill>
              <a:latin typeface="Corbel" panose="020B0503020204020204"/>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stretch>
            <a:fillRect/>
          </a:stretch>
        </p:blipFill>
        <p:spPr>
          <a:xfrm>
            <a:off x="4869663" y="5726919"/>
            <a:ext cx="2520696" cy="1783080"/>
          </a:xfrm>
          <a:prstGeom prst="rect">
            <a:avLst/>
          </a:prstGeom>
        </p:spPr>
      </p:pic>
      <p:pic>
        <p:nvPicPr>
          <p:cNvPr id="5" name="Рисунок 4"/>
          <p:cNvPicPr>
            <a:picLocks noChangeAspect="1"/>
          </p:cNvPicPr>
          <p:nvPr/>
        </p:nvPicPr>
        <p:blipFill>
          <a:blip r:embed="rId2"/>
          <a:stretch>
            <a:fillRect/>
          </a:stretch>
        </p:blipFill>
        <p:spPr>
          <a:xfrm>
            <a:off x="0" y="6004560"/>
            <a:ext cx="4298160" cy="1734312"/>
          </a:xfrm>
          <a:prstGeom prst="rect">
            <a:avLst/>
          </a:prstGeom>
        </p:spPr>
      </p:pic>
      <p:sp>
        <p:nvSpPr>
          <p:cNvPr id="6" name="Прямоугольник 5"/>
          <p:cNvSpPr/>
          <p:nvPr/>
        </p:nvSpPr>
        <p:spPr>
          <a:xfrm>
            <a:off x="524256" y="524256"/>
            <a:ext cx="2947416" cy="3066288"/>
          </a:xfrm>
          <a:prstGeom prst="rect">
            <a:avLst/>
          </a:prstGeom>
          <a:solidFill>
            <a:srgbClr val="FFFFFF"/>
          </a:solidFill>
        </p:spPr>
        <p:txBody>
          <a:bodyPr lIns="0" tIns="0" rIns="0" bIns="0">
            <a:noAutofit/>
          </a:bodyPr>
          <a:lstStyle/>
          <a:p>
            <a:pPr indent="0">
              <a:spcAft>
                <a:spcPts val="560"/>
              </a:spcAft>
            </a:pPr>
            <a:r>
              <a:rPr lang="en-US" sz="1100">
                <a:solidFill>
                  <a:srgbClr val="231F20"/>
                </a:solidFill>
                <a:latin typeface="Corbel" panose="020B0503020204020204"/>
              </a:rPr>
              <a:t>На табличке также можно разместить </a:t>
            </a:r>
            <a:r>
              <a:rPr lang="en-US" sz="1100">
                <a:solidFill>
                  <a:srgbClr val="231F20"/>
                </a:solidFill>
                <a:latin typeface="Corbel" panose="020B0503020204020204"/>
              </a:rPr>
              <a:t>QR</a:t>
            </a:r>
            <a:r>
              <a:rPr lang="en-US" sz="1100">
                <a:solidFill>
                  <a:srgbClr val="231F20"/>
                </a:solidFill>
                <a:latin typeface="Corbel" panose="020B0503020204020204"/>
              </a:rPr>
              <a:t>-код, который незрячий или слабовидящий человек сможет считать при помощи специального мобильного приложения. Информация, размещенная на универсальной табличке, доступна всем людям.</a:t>
            </a:r>
            <a:endParaRPr lang="en-US" sz="1100">
              <a:solidFill>
                <a:srgbClr val="231F20"/>
              </a:solidFill>
              <a:latin typeface="Corbel" panose="020B0503020204020204"/>
            </a:endParaRPr>
          </a:p>
          <a:p>
            <a:pPr indent="0">
              <a:spcAft>
                <a:spcPts val="560"/>
              </a:spcAft>
            </a:pPr>
            <a:r>
              <a:rPr lang="en-US" sz="1100">
                <a:solidFill>
                  <a:srgbClr val="231F20"/>
                </a:solidFill>
                <a:latin typeface="Corbel" panose="020B0503020204020204"/>
              </a:rPr>
              <a:t>Помните, что материалы, размещаемые на информационном стенде, в также иная информация общего пользования (меню в кафе или ресторане, номера телефонов, режим работы, нормативные правовые акты и т.д.) должны быть доступны для людей с инвалидностью по зрению в брайлевском формате.</a:t>
            </a:r>
            <a:endParaRPr lang="en-US" sz="1100">
              <a:solidFill>
                <a:srgbClr val="231F20"/>
              </a:solidFill>
              <a:latin typeface="Corbel" panose="020B0503020204020204"/>
            </a:endParaRPr>
          </a:p>
          <a:p>
            <a:pPr indent="0"/>
            <a:r>
              <a:rPr lang="en-US" sz="1100">
                <a:solidFill>
                  <a:srgbClr val="231F20"/>
                </a:solidFill>
                <a:latin typeface="Corbel" panose="020B0503020204020204"/>
              </a:rPr>
              <a:t>На лестничных поручнях этажность указывается рельефными арабскими цифрами и шрифтом Брайля.</a:t>
            </a:r>
            <a:endParaRPr lang="en-US" sz="1100">
              <a:solidFill>
                <a:srgbClr val="231F20"/>
              </a:solidFill>
              <a:latin typeface="Corbel" panose="020B0503020204020204"/>
            </a:endParaRPr>
          </a:p>
        </p:txBody>
      </p:sp>
      <p:sp>
        <p:nvSpPr>
          <p:cNvPr id="7" name="Прямоугольник 6"/>
          <p:cNvSpPr/>
          <p:nvPr/>
        </p:nvSpPr>
        <p:spPr>
          <a:xfrm>
            <a:off x="551688" y="3788664"/>
            <a:ext cx="3300984" cy="390144"/>
          </a:xfrm>
          <a:prstGeom prst="rect">
            <a:avLst/>
          </a:prstGeom>
          <a:solidFill>
            <a:srgbClr val="FFFFFF"/>
          </a:solidFill>
        </p:spPr>
        <p:txBody>
          <a:bodyPr lIns="0" tIns="0" rIns="0" bIns="0">
            <a:noAutofit/>
          </a:bodyPr>
          <a:lstStyle/>
          <a:p>
            <a:pPr indent="0"/>
            <a:r>
              <a:rPr lang="en-US" sz="1300" b="1">
                <a:solidFill>
                  <a:srgbClr val="00793A"/>
                </a:solidFill>
                <a:latin typeface="Corbel" panose="020B0503020204020204"/>
              </a:rPr>
              <a:t>Универсальные таблички со шрифтом Брайля устанавливаются для обозначения:</a:t>
            </a:r>
            <a:endParaRPr lang="en-US" sz="1300" b="1">
              <a:solidFill>
                <a:srgbClr val="00793A"/>
              </a:solidFill>
              <a:latin typeface="Corbel" panose="020B0503020204020204"/>
            </a:endParaRPr>
          </a:p>
        </p:txBody>
      </p:sp>
      <p:sp>
        <p:nvSpPr>
          <p:cNvPr id="8" name="Прямоугольник 7"/>
          <p:cNvSpPr/>
          <p:nvPr/>
        </p:nvSpPr>
        <p:spPr>
          <a:xfrm>
            <a:off x="563880" y="4276344"/>
            <a:ext cx="3270504" cy="1054608"/>
          </a:xfrm>
          <a:prstGeom prst="rect">
            <a:avLst/>
          </a:prstGeom>
          <a:solidFill>
            <a:srgbClr val="FFFFFF"/>
          </a:solidFill>
        </p:spPr>
        <p:txBody>
          <a:bodyPr lIns="0" tIns="0" rIns="0" bIns="0">
            <a:noAutofit/>
          </a:bodyPr>
          <a:lstStyle/>
          <a:p>
            <a:pPr marL="128270" indent="-215900">
              <a:lnSpc>
                <a:spcPct val="80000"/>
              </a:lnSpc>
              <a:spcAft>
                <a:spcPts val="560"/>
              </a:spcAft>
            </a:pPr>
            <a:r>
              <a:rPr lang="en-US" sz="1700">
                <a:solidFill>
                  <a:srgbClr val="00793A"/>
                </a:solidFill>
                <a:latin typeface="Times New Roman" panose="02020603050405020304"/>
              </a:rPr>
              <a:t>□ </a:t>
            </a:r>
            <a:r>
              <a:rPr lang="en-US" sz="1100" b="1">
                <a:solidFill>
                  <a:srgbClr val="00793A"/>
                </a:solidFill>
                <a:latin typeface="Corbel" panose="020B0503020204020204"/>
              </a:rPr>
              <a:t>наименования организации, кабинетов (комнат), отдельных функциональных зон;</a:t>
            </a:r>
            <a:endParaRPr lang="en-US" sz="1100" b="1">
              <a:solidFill>
                <a:srgbClr val="00793A"/>
              </a:solidFill>
              <a:latin typeface="Corbel" panose="020B0503020204020204"/>
            </a:endParaRPr>
          </a:p>
          <a:p>
            <a:pPr indent="0">
              <a:lnSpc>
                <a:spcPct val="68000"/>
              </a:lnSpc>
              <a:spcAft>
                <a:spcPts val="350"/>
              </a:spcAft>
            </a:pPr>
            <a:r>
              <a:rPr lang="en-US" sz="1700">
                <a:solidFill>
                  <a:srgbClr val="00793A"/>
                </a:solidFill>
                <a:latin typeface="Times New Roman" panose="02020603050405020304"/>
              </a:rPr>
              <a:t>□ </a:t>
            </a:r>
            <a:r>
              <a:rPr lang="en-US" sz="1100" b="1">
                <a:solidFill>
                  <a:srgbClr val="00793A"/>
                </a:solidFill>
                <a:latin typeface="Corbel" panose="020B0503020204020204"/>
              </a:rPr>
              <a:t>туалетных комнат;</a:t>
            </a:r>
            <a:endParaRPr lang="en-US" sz="1100" b="1">
              <a:solidFill>
                <a:srgbClr val="00793A"/>
              </a:solidFill>
              <a:latin typeface="Corbel" panose="020B0503020204020204"/>
            </a:endParaRPr>
          </a:p>
          <a:p>
            <a:pPr marL="128270" indent="-215900">
              <a:lnSpc>
                <a:spcPct val="80000"/>
              </a:lnSpc>
            </a:pPr>
            <a:r>
              <a:rPr lang="en-US" sz="1700">
                <a:solidFill>
                  <a:srgbClr val="00793A"/>
                </a:solidFill>
                <a:latin typeface="Times New Roman" panose="02020603050405020304"/>
              </a:rPr>
              <a:t>□ </a:t>
            </a:r>
            <a:r>
              <a:rPr lang="en-US" sz="1100" b="1">
                <a:solidFill>
                  <a:srgbClr val="00793A"/>
                </a:solidFill>
                <a:latin typeface="Corbel" panose="020B0503020204020204"/>
              </a:rPr>
              <a:t>нумерации этажей, индивидуальных шк </a:t>
            </a:r>
            <a:r>
              <a:rPr lang="en-US" sz="1300" b="1">
                <a:solidFill>
                  <a:srgbClr val="FFFFFF"/>
                </a:solidFill>
                <a:latin typeface="Corbel" panose="020B0503020204020204"/>
              </a:rPr>
              <a:t>СРЕДА </a:t>
            </a:r>
            <a:r>
              <a:rPr lang="en-US" sz="1100" b="1">
                <a:solidFill>
                  <a:srgbClr val="00793A"/>
                </a:solidFill>
                <a:latin typeface="Corbel" panose="020B0503020204020204"/>
              </a:rPr>
              <a:t>(ячеек), помещений, почтовых ящиков и т.д.;</a:t>
            </a:r>
            <a:endParaRPr lang="en-US" sz="1100" b="1">
              <a:solidFill>
                <a:srgbClr val="00793A"/>
              </a:solidFill>
              <a:latin typeface="Corbel" panose="020B0503020204020204"/>
            </a:endParaRPr>
          </a:p>
        </p:txBody>
      </p:sp>
      <p:sp>
        <p:nvSpPr>
          <p:cNvPr id="9" name="Прямоугольник 8"/>
          <p:cNvSpPr/>
          <p:nvPr/>
        </p:nvSpPr>
        <p:spPr>
          <a:xfrm>
            <a:off x="563880" y="5437632"/>
            <a:ext cx="3288792" cy="338328"/>
          </a:xfrm>
          <a:prstGeom prst="rect">
            <a:avLst/>
          </a:prstGeom>
          <a:solidFill>
            <a:srgbClr val="FFFFFF"/>
          </a:solidFill>
        </p:spPr>
        <p:txBody>
          <a:bodyPr lIns="0" tIns="0" rIns="0" bIns="0">
            <a:noAutofit/>
          </a:bodyPr>
          <a:lstStyle/>
          <a:p>
            <a:pPr marL="128270" indent="-215900">
              <a:lnSpc>
                <a:spcPct val="80000"/>
              </a:lnSpc>
            </a:pPr>
            <a:r>
              <a:rPr lang="en-US" sz="1700">
                <a:solidFill>
                  <a:srgbClr val="00793A"/>
                </a:solidFill>
                <a:latin typeface="Times New Roman" panose="02020603050405020304"/>
              </a:rPr>
              <a:t>□ </a:t>
            </a:r>
            <a:r>
              <a:rPr lang="en-US" sz="1100" b="1">
                <a:solidFill>
                  <a:srgbClr val="00793A"/>
                </a:solidFill>
                <a:latin typeface="Corbel" panose="020B0503020204020204"/>
              </a:rPr>
              <a:t>отдельных объектов (стационарный телефон общего пользования, кнопка вызова персонала и т.д.).</a:t>
            </a:r>
            <a:endParaRPr lang="en-US" sz="1100" b="1">
              <a:solidFill>
                <a:srgbClr val="00793A"/>
              </a:solidFill>
              <a:latin typeface="Corbel" panose="020B0503020204020204"/>
            </a:endParaRPr>
          </a:p>
        </p:txBody>
      </p:sp>
      <p:pic>
        <p:nvPicPr>
          <p:cNvPr id="11" name="Рисунок 10"/>
          <p:cNvPicPr>
            <a:picLocks noChangeAspect="1"/>
          </p:cNvPicPr>
          <p:nvPr/>
        </p:nvPicPr>
        <p:blipFill>
          <a:blip r:embed="rId3"/>
          <a:stretch>
            <a:fillRect/>
          </a:stretch>
        </p:blipFill>
        <p:spPr>
          <a:xfrm>
            <a:off x="3697415" y="-1"/>
            <a:ext cx="4041648" cy="3512341"/>
          </a:xfrm>
          <a:prstGeom prst="rect">
            <a:avLst/>
          </a:prstGeom>
        </p:spPr>
      </p:pic>
      <p:pic>
        <p:nvPicPr>
          <p:cNvPr id="13" name="Рисунок 12" descr="браеля 1.png"/>
          <p:cNvPicPr>
            <a:picLocks noChangeAspect="1"/>
          </p:cNvPicPr>
          <p:nvPr/>
        </p:nvPicPr>
        <p:blipFill>
          <a:blip r:embed="rId4" cstate="print"/>
          <a:stretch>
            <a:fillRect/>
          </a:stretch>
        </p:blipFill>
        <p:spPr>
          <a:xfrm>
            <a:off x="3655217" y="1797829"/>
            <a:ext cx="2046533" cy="1714512"/>
          </a:xfrm>
          <a:prstGeom prst="rect">
            <a:avLst/>
          </a:prstGeom>
        </p:spPr>
      </p:pic>
      <p:pic>
        <p:nvPicPr>
          <p:cNvPr id="15" name="Рисунок 14" descr="scale_1200.jpg"/>
          <p:cNvPicPr>
            <a:picLocks noChangeAspect="1"/>
          </p:cNvPicPr>
          <p:nvPr/>
        </p:nvPicPr>
        <p:blipFill>
          <a:blip r:embed="rId5" cstate="print"/>
          <a:stretch>
            <a:fillRect/>
          </a:stretch>
        </p:blipFill>
        <p:spPr>
          <a:xfrm>
            <a:off x="4012407" y="3726655"/>
            <a:ext cx="3512342" cy="1906235"/>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16252</Words>
  <Application>WPS Presentation</Application>
  <PresentationFormat>Произвольный</PresentationFormat>
  <Paragraphs>267</Paragraphs>
  <Slides>17</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SimSun</vt:lpstr>
      <vt:lpstr>Wingdings</vt:lpstr>
      <vt:lpstr>Wingdings 3</vt:lpstr>
      <vt:lpstr>Century Gothic</vt:lpstr>
      <vt:lpstr>Biome</vt:lpstr>
      <vt:lpstr>AMGDT</vt:lpstr>
      <vt:lpstr>Blackadder ITC</vt:lpstr>
      <vt:lpstr>Calibri</vt:lpstr>
      <vt:lpstr>Times New Roman</vt:lpstr>
      <vt:lpstr>Corbel</vt:lpstr>
      <vt:lpstr>Times New Roman</vt:lpstr>
      <vt:lpstr>Arial</vt:lpstr>
      <vt:lpstr>Jost</vt:lpstr>
      <vt:lpstr>Constantia</vt:lpstr>
      <vt:lpstr>Cambria</vt:lpstr>
      <vt:lpstr>Microsoft YaHei</vt:lpstr>
      <vt:lpstr>Arial Unicode MS</vt:lpstr>
      <vt:lpstr>Office Theme</vt:lpstr>
      <vt:lpstr>ДОСТУПНАЯ СРЕДА</vt:lpstr>
      <vt:lpstr>Тактильные указатели для различных видов пешеходной поверхности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ДОСТУПНАЯ СРЕДА</dc:title>
  <dc:creator>ОМТСиС</dc:creator>
  <cp:lastModifiedBy>User</cp:lastModifiedBy>
  <cp:revision>39</cp:revision>
  <dcterms:created xsi:type="dcterms:W3CDTF">2024-11-26T13:37:00Z</dcterms:created>
  <dcterms:modified xsi:type="dcterms:W3CDTF">2025-10-21T08:07:09Z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2A8C5C680267423481619C2074C347CB_13</vt:lpwstr>
  </property>
  <property fmtid="{D5CDD505-2E9C-101B-9397-08002B2CF9AE}" pid="3" name="KSOProductBuildVer">
    <vt:lpwstr>1049-12.2.0.22549</vt:lpwstr>
  </property>
</Properties>
</file>