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wmv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</a:t>
            </a: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</a:t>
            </a:r>
            <a:b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февраль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СИСТЕМА ДОПРИЗЫВНОЙ И ПАТРИОТИЧЕСКОЙ ПОДГОТОВКИ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78 </a:t>
            </a:r>
            <a:r>
              <a:rPr lang="ru-RU" b="1" dirty="0"/>
              <a:t>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25 </a:t>
            </a:r>
            <a:r>
              <a:rPr lang="ru-RU" b="1" dirty="0"/>
              <a:t>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</a:t>
            </a:r>
            <a:r>
              <a:rPr lang="ru-RU" dirty="0" smtClean="0"/>
              <a:t>классов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ВОЕННО-ПАТРИОТИЧЕСКИЕ КЛУБЫ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307 </a:t>
            </a:r>
            <a:r>
              <a:rPr lang="ru-RU" b="1" dirty="0"/>
              <a:t>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 smtClean="0"/>
              <a:t>12 </a:t>
            </a:r>
            <a:r>
              <a:rPr lang="ru-RU" b="1" dirty="0"/>
              <a:t>000</a:t>
            </a:r>
            <a:r>
              <a:rPr lang="ru-RU" dirty="0"/>
              <a:t> </a:t>
            </a:r>
            <a:r>
              <a:rPr lang="ru-RU" dirty="0" smtClean="0"/>
              <a:t>воспитанников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 smtClean="0"/>
              <a:t>базируются </a:t>
            </a:r>
            <a:r>
              <a:rPr lang="ru-RU" dirty="0"/>
              <a:t>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140 </a:t>
            </a:r>
            <a:r>
              <a:rPr lang="ru-RU" b="1" dirty="0"/>
              <a:t>лагерей</a:t>
            </a:r>
            <a:r>
              <a:rPr lang="ru-RU" dirty="0"/>
              <a:t> для </a:t>
            </a:r>
            <a:r>
              <a:rPr lang="ru-RU" b="1" dirty="0" smtClean="0"/>
              <a:t>14 </a:t>
            </a:r>
            <a:r>
              <a:rPr lang="ru-RU" b="1" dirty="0"/>
              <a:t>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82C7F"/>
                </a:solidFill>
              </a:rPr>
              <a:t>СИСТЕМА ПОДГОТОВКИ ВОЕННЫХ КАДРОВ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</a:t>
            </a:r>
            <a:r>
              <a:rPr lang="ru-RU" sz="1300" dirty="0" smtClean="0"/>
              <a:t>вузах.</a:t>
            </a:r>
            <a:endParaRPr lang="ru-RU" sz="1300" dirty="0"/>
          </a:p>
          <a:p>
            <a:r>
              <a:rPr lang="ru-RU" sz="1300" b="1" dirty="0"/>
              <a:t>Лицеи </a:t>
            </a:r>
            <a:r>
              <a:rPr lang="ru-RU" sz="1300" b="1" dirty="0" smtClean="0"/>
              <a:t>силовых ведомств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</a:t>
            </a:r>
            <a:r>
              <a:rPr lang="ru-RU" sz="1300" dirty="0" smtClean="0"/>
              <a:t>.</a:t>
            </a:r>
          </a:p>
          <a:p>
            <a:r>
              <a:rPr lang="ru-RU" sz="1300" b="1" dirty="0" smtClean="0"/>
              <a:t>Военная академия Республики Беларусь </a:t>
            </a:r>
            <a:r>
              <a:rPr lang="ru-RU" sz="1300" dirty="0" smtClean="0"/>
              <a:t>— ведущее военное учебное учреждение.</a:t>
            </a:r>
          </a:p>
          <a:p>
            <a:r>
              <a:rPr lang="ru-RU" sz="1300" b="1" dirty="0" smtClean="0"/>
              <a:t>Военные факультеты </a:t>
            </a:r>
            <a:r>
              <a:rPr lang="ru-RU" sz="1300" dirty="0"/>
              <a:t>(военно-технический факультет в </a:t>
            </a:r>
            <a:r>
              <a:rPr lang="ru-RU" sz="1300" dirty="0" smtClean="0"/>
              <a:t>БНТУ, военно-транспортный </a:t>
            </a:r>
            <a:r>
              <a:rPr lang="ru-RU" sz="1300" dirty="0"/>
              <a:t>факультет в БГУТ</a:t>
            </a:r>
            <a:r>
              <a:rPr lang="ru-RU" sz="1300" dirty="0" smtClean="0"/>
              <a:t> и военные факультеты </a:t>
            </a:r>
            <a:r>
              <a:rPr lang="ru-RU" sz="1300" dirty="0"/>
              <a:t>в </a:t>
            </a:r>
            <a:r>
              <a:rPr lang="ru-RU" sz="1300" dirty="0" smtClean="0"/>
              <a:t>БГУ, БГУИР, </a:t>
            </a:r>
            <a:r>
              <a:rPr lang="ru-RU" sz="1300" dirty="0" err="1" smtClean="0"/>
              <a:t>ГрГУ</a:t>
            </a:r>
            <a:r>
              <a:rPr lang="ru-RU" sz="1300" dirty="0" smtClean="0"/>
              <a:t> и БГАА).</a:t>
            </a:r>
          </a:p>
          <a:p>
            <a:r>
              <a:rPr lang="ru-RU" sz="1300" b="1" dirty="0" smtClean="0"/>
              <a:t>Военно-медицинский </a:t>
            </a:r>
            <a:r>
              <a:rPr lang="ru-RU" sz="1300" b="1" dirty="0"/>
              <a:t>институт в </a:t>
            </a:r>
            <a:r>
              <a:rPr lang="ru-RU" sz="1300" b="1" dirty="0" smtClean="0"/>
              <a:t>БГМУ.</a:t>
            </a:r>
          </a:p>
          <a:p>
            <a:r>
              <a:rPr lang="ru-RU" sz="1300" b="1" dirty="0" smtClean="0"/>
              <a:t>Военные кафедры.</a:t>
            </a:r>
            <a:endParaRPr lang="ru-RU" sz="13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24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</a:t>
            </a: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земле.</a:t>
            </a:r>
            <a:endParaRPr lang="ru-RU" sz="2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r>
              <a:rPr lang="ru-RU" sz="1400" i="1" dirty="0">
                <a:solidFill>
                  <a:schemeClr val="bg1"/>
                </a:solidFill>
              </a:rPr>
              <a:t/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Из поздравления </a:t>
            </a:r>
            <a:r>
              <a:rPr lang="ru-RU" sz="1400" i="1" dirty="0">
                <a:solidFill>
                  <a:schemeClr val="bg1"/>
                </a:solidFill>
              </a:rPr>
              <a:t>соотечественников, ветеранов и военнослужащих с Днем защитников Отечества и Вооруженных </a:t>
            </a:r>
            <a:r>
              <a:rPr lang="ru-RU" sz="1400" i="1" dirty="0" smtClean="0">
                <a:solidFill>
                  <a:schemeClr val="bg1"/>
                </a:solidFill>
              </a:rPr>
              <a:t>Сил, 23 февраля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 </a:t>
            </a:r>
            <a:r>
              <a:rPr lang="ru-RU" sz="2000" b="1" dirty="0"/>
              <a:t>2035 </a:t>
            </a:r>
            <a:r>
              <a:rPr lang="ru-RU" sz="2000" b="1" dirty="0" smtClean="0"/>
              <a:t>году</a:t>
            </a:r>
            <a:endParaRPr lang="ru-RU" sz="2000" b="1" dirty="0"/>
          </a:p>
          <a:p>
            <a:pPr>
              <a:lnSpc>
                <a:spcPts val="1900"/>
              </a:lnSpc>
            </a:pPr>
            <a:endParaRPr lang="ru-RU" sz="1550" dirty="0" smtClean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</a:t>
            </a:r>
            <a:r>
              <a:rPr lang="ru-RU" sz="1600" i="1" dirty="0" smtClean="0"/>
              <a:t>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</a:t>
            </a:r>
            <a:r>
              <a:rPr lang="ru-RU" sz="1600" dirty="0" smtClean="0"/>
              <a:t>- 1 </a:t>
            </a:r>
            <a:r>
              <a:rPr lang="ru-RU" sz="1600" dirty="0"/>
              <a:t>трлн </a:t>
            </a:r>
            <a:r>
              <a:rPr lang="ru-RU" sz="1600" dirty="0" smtClean="0"/>
              <a:t>долларов США </a:t>
            </a:r>
            <a:r>
              <a:rPr lang="ru-RU" sz="1600" dirty="0"/>
              <a:t>(исторический рекорд</a:t>
            </a:r>
            <a:r>
              <a:rPr lang="ru-RU" sz="1600" dirty="0" smtClean="0"/>
              <a:t>);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</a:t>
            </a:r>
            <a:r>
              <a:rPr lang="ru-RU" sz="1600" dirty="0" smtClean="0"/>
              <a:t>- 800 </a:t>
            </a:r>
            <a:r>
              <a:rPr lang="ru-RU" sz="1600" dirty="0"/>
              <a:t>млрд </a:t>
            </a:r>
            <a:r>
              <a:rPr lang="ru-RU" sz="1600" dirty="0" smtClean="0"/>
              <a:t>евро.</a:t>
            </a:r>
            <a:br>
              <a:rPr lang="ru-RU" sz="1600" dirty="0" smtClean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</a:t>
            </a:r>
            <a:r>
              <a:rPr lang="ru-RU" sz="1600" b="1" dirty="0" smtClean="0"/>
              <a:t>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5% ВВП на оборону (~55 млрд </a:t>
            </a:r>
            <a:r>
              <a:rPr lang="ru-RU" sz="1600" dirty="0" smtClean="0"/>
              <a:t>долларов США);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численность </a:t>
            </a:r>
            <a:r>
              <a:rPr lang="ru-RU" sz="1600" dirty="0"/>
              <a:t>армии: 230 тыс. чел. (сейчас 207 тыс</a:t>
            </a:r>
            <a:r>
              <a:rPr lang="ru-RU" sz="1600" dirty="0" smtClean="0"/>
              <a:t>.);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к </a:t>
            </a:r>
            <a:r>
              <a:rPr lang="ru-RU" sz="1600" dirty="0"/>
              <a:t>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</a:t>
            </a:r>
            <a:r>
              <a:rPr lang="ru-RU" sz="1600" b="1" dirty="0" smtClean="0"/>
              <a:t>ключе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</a:t>
            </a:r>
            <a:r>
              <a:rPr lang="ru-RU" sz="1400" dirty="0" smtClean="0"/>
              <a:t>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</a:t>
            </a:r>
            <a:r>
              <a:rPr lang="ru-RU" sz="1400" dirty="0" smtClean="0"/>
              <a:t>Су-30СМ2; </a:t>
            </a:r>
            <a:r>
              <a:rPr lang="ru-RU" sz="1400" dirty="0"/>
              <a:t>транспортно-боевые вертолеты </a:t>
            </a:r>
            <a:r>
              <a:rPr lang="ru-RU" sz="1400" dirty="0" smtClean="0"/>
              <a:t>Ми-35М; </a:t>
            </a:r>
            <a:r>
              <a:rPr lang="ru-RU" sz="1400" dirty="0"/>
              <a:t>реактивные системы залпового огня В-300 «Полонез-М</a:t>
            </a:r>
            <a:r>
              <a:rPr lang="ru-RU" sz="1400" dirty="0" smtClean="0"/>
              <a:t>»; </a:t>
            </a:r>
            <a:r>
              <a:rPr lang="ru-RU" sz="1400" dirty="0"/>
              <a:t>оперативно-тактические ракетные комплексы «Искандер-М</a:t>
            </a:r>
            <a:r>
              <a:rPr lang="ru-RU" sz="1400" dirty="0" smtClean="0"/>
              <a:t>»; </a:t>
            </a:r>
            <a:r>
              <a:rPr lang="ru-RU" sz="1400" dirty="0"/>
              <a:t>зенитные ракетные комплексы «Тор-М2К», С-400 «Триумф</a:t>
            </a:r>
            <a:r>
              <a:rPr lang="ru-RU" sz="1400" dirty="0" smtClean="0"/>
              <a:t>»; </a:t>
            </a:r>
            <a:r>
              <a:rPr lang="ru-RU" sz="1400" dirty="0"/>
              <a:t>бронетранспортеры БТР-82А, БТР-80К, БТР-70МБ1, </a:t>
            </a:r>
            <a:r>
              <a:rPr lang="ru-RU" sz="1400" dirty="0" smtClean="0"/>
              <a:t>БТР-V2; </a:t>
            </a:r>
            <a:r>
              <a:rPr lang="ru-RU" sz="1400" dirty="0"/>
              <a:t>радиолокационные станции </a:t>
            </a:r>
            <a:r>
              <a:rPr lang="ru-RU" sz="1400"/>
              <a:t>«</a:t>
            </a:r>
            <a:r>
              <a:rPr lang="ru-RU" sz="1400" smtClean="0"/>
              <a:t>Противник-Г</a:t>
            </a:r>
            <a:r>
              <a:rPr lang="ru-RU" sz="1400" dirty="0"/>
              <a:t>», «Сопка», «Роса РБ», «Восток</a:t>
            </a:r>
            <a:r>
              <a:rPr lang="ru-RU" sz="1400" dirty="0" smtClean="0"/>
              <a:t>»; </a:t>
            </a:r>
            <a:r>
              <a:rPr lang="ru-RU" sz="1400" dirty="0"/>
              <a:t>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</a:t>
            </a:r>
            <a:r>
              <a:rPr lang="ru-RU" sz="1400" dirty="0" smtClean="0"/>
              <a:t>»; </a:t>
            </a:r>
            <a:r>
              <a:rPr lang="ru-RU" sz="1400" dirty="0"/>
              <a:t>станции радиоэлектронной борьбы Р-934УМ2, «Сфера-Т</a:t>
            </a:r>
            <a:r>
              <a:rPr lang="ru-RU" sz="1400" dirty="0" smtClean="0"/>
              <a:t>»; </a:t>
            </a:r>
            <a:r>
              <a:rPr lang="ru-RU" sz="1400" dirty="0"/>
              <a:t>современные средства связи и </a:t>
            </a:r>
            <a:r>
              <a:rPr lang="ru-RU" sz="1400" dirty="0" smtClean="0"/>
              <a:t>навигации; </a:t>
            </a:r>
            <a:r>
              <a:rPr lang="ru-RU" sz="1400" dirty="0"/>
              <a:t>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 smtClean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 smtClean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</a:t>
            </a:r>
            <a:r>
              <a:rPr lang="ru-RU" sz="1700" dirty="0" smtClean="0">
                <a:solidFill>
                  <a:schemeClr val="bg1"/>
                </a:solidFill>
              </a:rPr>
              <a:t>);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</a:t>
            </a:r>
            <a:r>
              <a:rPr lang="ru-RU" sz="1700" dirty="0" smtClean="0">
                <a:solidFill>
                  <a:schemeClr val="bg1"/>
                </a:solidFill>
              </a:rPr>
              <a:t>разведки;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93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Служба </a:t>
            </a:r>
            <a:r>
              <a:rPr lang="ru-RU" dirty="0"/>
              <a:t>в армии воспринимается </a:t>
            </a:r>
            <a:r>
              <a:rPr lang="ru-RU" dirty="0" smtClean="0"/>
              <a:t>белорусскими гражданами </a:t>
            </a:r>
            <a:r>
              <a:rPr lang="ru-RU" dirty="0"/>
              <a:t>в контексте ряда патриотических установок, таких как</a:t>
            </a:r>
            <a:r>
              <a:rPr lang="ru-RU" b="1" dirty="0"/>
              <a:t> </a:t>
            </a:r>
            <a:r>
              <a:rPr lang="ru-RU" b="1" dirty="0" smtClean="0"/>
              <a:t>«воспитание</a:t>
            </a:r>
            <a:r>
              <a:rPr lang="ru-RU" b="1" dirty="0"/>
              <a:t>, дисциплина», </a:t>
            </a:r>
            <a:r>
              <a:rPr lang="ru-RU" b="1" dirty="0" smtClean="0"/>
              <a:t>«защита </a:t>
            </a:r>
            <a:r>
              <a:rPr lang="ru-RU" b="1" dirty="0"/>
              <a:t>Родины», </a:t>
            </a:r>
            <a:r>
              <a:rPr lang="ru-RU" b="1" dirty="0" smtClean="0"/>
              <a:t>«школа </a:t>
            </a:r>
            <a:r>
              <a:rPr lang="ru-RU" b="1" dirty="0"/>
              <a:t>жизни», </a:t>
            </a:r>
            <a:r>
              <a:rPr lang="ru-RU" b="1" dirty="0" smtClean="0"/>
              <a:t>«долг</a:t>
            </a:r>
            <a:r>
              <a:rPr lang="ru-RU" b="1" dirty="0"/>
              <a:t>, который нужно отдать государству», </a:t>
            </a:r>
            <a:r>
              <a:rPr lang="ru-RU" b="1" dirty="0" smtClean="0"/>
              <a:t>«обязанность </a:t>
            </a:r>
            <a:r>
              <a:rPr lang="ru-RU" b="1" dirty="0"/>
              <a:t>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уровень </a:t>
            </a:r>
            <a:r>
              <a:rPr lang="ru-RU" sz="1900" b="1" dirty="0">
                <a:solidFill>
                  <a:schemeClr val="bg1"/>
                </a:solidFill>
              </a:rPr>
              <a:t>доверия белорусской армии среди </a:t>
            </a:r>
            <a:r>
              <a:rPr lang="ru-RU" sz="1900" b="1" dirty="0" smtClean="0">
                <a:solidFill>
                  <a:schemeClr val="bg1"/>
                </a:solidFill>
              </a:rPr>
              <a:t>населения</a:t>
            </a:r>
            <a:r>
              <a:rPr lang="en-US" sz="1600" b="1" dirty="0" smtClean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</a:t>
            </a:r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данным социологического исследования, проведенного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</a:t>
            </a:r>
            <a:b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2025 г. Институтом социологии НАН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Беларуси 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82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</a:t>
            </a:r>
            <a:r>
              <a:rPr lang="ru-RU" sz="2200" dirty="0" smtClean="0">
                <a:solidFill>
                  <a:schemeClr val="bg1"/>
                </a:solidFill>
              </a:rPr>
              <a:t>выражают </a:t>
            </a:r>
            <a:r>
              <a:rPr lang="ru-RU" sz="2200" dirty="0">
                <a:solidFill>
                  <a:schemeClr val="bg1"/>
                </a:solidFill>
              </a:rPr>
              <a:t>готовность встать на защиту страны при возникновении серьезной </a:t>
            </a:r>
            <a:r>
              <a:rPr lang="ru-RU" sz="2200" dirty="0" smtClean="0">
                <a:solidFill>
                  <a:schemeClr val="bg1"/>
                </a:solidFill>
              </a:rPr>
              <a:t>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66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schemeClr val="bg1"/>
                </a:solidFill>
              </a:rPr>
              <a:t>Подавляющее </a:t>
            </a:r>
            <a:r>
              <a:rPr lang="ru-RU" sz="1900" dirty="0">
                <a:solidFill>
                  <a:schemeClr val="bg1"/>
                </a:solidFill>
              </a:rPr>
              <a:t>большинство респондентов считают себя патриотами Республики Беларусь </a:t>
            </a:r>
            <a:r>
              <a:rPr lang="ru-RU" sz="1900" dirty="0" smtClean="0">
                <a:solidFill>
                  <a:schemeClr val="bg1"/>
                </a:solidFill>
              </a:rPr>
              <a:t>–</a:t>
            </a:r>
            <a:r>
              <a:rPr lang="ru-RU" sz="1900" b="1" dirty="0" smtClean="0">
                <a:solidFill>
                  <a:schemeClr val="bg1"/>
                </a:solidFill>
              </a:rPr>
              <a:t>82,4%</a:t>
            </a:r>
            <a:r>
              <a:rPr lang="ru-RU" sz="1900" b="1" dirty="0">
                <a:solidFill>
                  <a:schemeClr val="bg1"/>
                </a:solidFill>
              </a:rPr>
              <a:t>.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  <a:r>
              <a:rPr lang="ru-RU" sz="1900" dirty="0">
                <a:solidFill>
                  <a:schemeClr val="bg1"/>
                </a:solidFill>
              </a:rPr>
              <a:t>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</a:t>
            </a:r>
            <a:r>
              <a:rPr lang="ru-RU" sz="1900" dirty="0" smtClean="0">
                <a:solidFill>
                  <a:schemeClr val="bg1"/>
                </a:solidFill>
              </a:rPr>
              <a:t>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21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391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Stebihova_VV</cp:lastModifiedBy>
  <cp:revision>431</cp:revision>
  <dcterms:created xsi:type="dcterms:W3CDTF">2024-07-24T10:48:12Z</dcterms:created>
  <dcterms:modified xsi:type="dcterms:W3CDTF">2026-02-17T11:25:29Z</dcterms:modified>
</cp:coreProperties>
</file>