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7" r:id="rId9"/>
    <p:sldId id="278" r:id="rId10"/>
    <p:sldId id="266" r:id="rId11"/>
    <p:sldId id="269" r:id="rId12"/>
    <p:sldId id="274" r:id="rId13"/>
    <p:sldId id="271" r:id="rId14"/>
    <p:sldId id="276" r:id="rId15"/>
    <p:sldId id="277" r:id="rId16"/>
    <p:sldId id="279" r:id="rId17"/>
    <p:sldId id="263" r:id="rId18"/>
    <p:sldId id="275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A18D-A818-4770-B797-FD21075A0DEF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7132-8D8D-4218-9D52-098906E8F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DD320-06E5-4046-AF7B-A53365C829B0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9483-6DA9-4AD5-911B-70FB6DB41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B53C-346B-4A1C-B737-63F73C414735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2684-F547-4370-842C-5683A4DD8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8533-F160-4908-AE21-F34F21CB0308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8319-5131-4193-B8BD-945190C45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908F-8FB8-47EF-BB3A-22C3624495A3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68A1-DF77-41A2-A741-3ACE15601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A17B-06A7-419F-839F-D5F30E0915BB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F8D7-2954-4459-98AC-BAFF86E0B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225C-E262-461C-B726-C3D7EC11C8A8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FD08-C57F-431F-834C-6EC13B423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B5FD-73A8-4AB2-9595-0B1CDA867A39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958B3-4BB5-49CE-970E-9F08FCE2F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11FE-FB3D-43D7-A7FA-4D004FCCDD32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31A3A-4873-4EC1-9809-6E1D20D2F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AA58-BCA8-4EDF-B84E-E97FA37B5033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53CCC-3612-4DFA-A1CC-15C77D94E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1442-E320-479E-A282-CC912463A6D7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9F37-03D0-4014-BF08-135A99B3B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C066F97-F6F6-4CA9-AD68-48237DA204E4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AABFE44-98C1-4B56-ACED-6B9692114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8208962" cy="216086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Государственное учреждение образования </a:t>
            </a:r>
            <a:b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«Будянская средняя школа»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2349500"/>
            <a:ext cx="691515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Волонтерский  отряд «Позитив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mp3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6" name="Picture 2" descr="H:\0_ff9ae_af204c69_orig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8128"/>
            <a:ext cx="3419872" cy="341987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23082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Операция «Дом без одиночества»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(ко Дню инвалида):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* встреча с детьми-инвалидами на дому;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* конкурс «Новогодняя игрушка»</a:t>
            </a: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:\145512_94bf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229200"/>
            <a:ext cx="3096344" cy="1340768"/>
          </a:xfrm>
          <a:prstGeom prst="rect">
            <a:avLst/>
          </a:prstGeom>
          <a:noFill/>
        </p:spPr>
      </p:pic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51238" y="4005263"/>
            <a:ext cx="3403600" cy="2552700"/>
          </a:xfrm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205038"/>
            <a:ext cx="34718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205038"/>
            <a:ext cx="3875088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Акция «Чудеса на Рождество»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2857500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rgbClr val="C00000"/>
                </a:solidFill>
              </a:rPr>
              <a:t>сбор новогодних подарков (канцелярские товары, конфеты, игрушки и др.); </a:t>
            </a:r>
          </a:p>
          <a:p>
            <a:pPr algn="just" eaLnBrk="1" hangingPunct="1"/>
            <a:r>
              <a:rPr lang="ru-RU" sz="2000" dirty="0" smtClean="0">
                <a:solidFill>
                  <a:srgbClr val="C00000"/>
                </a:solidFill>
              </a:rPr>
              <a:t>изготовление «Красных рукавичек» с новогодними и рождественскими пожеланиями;</a:t>
            </a:r>
          </a:p>
          <a:p>
            <a:pPr algn="just" eaLnBrk="1" hangingPunct="1"/>
            <a:r>
              <a:rPr lang="ru-RU" sz="2000" dirty="0" smtClean="0">
                <a:solidFill>
                  <a:srgbClr val="C00000"/>
                </a:solidFill>
              </a:rPr>
              <a:t>подготовка праздничных программ для поздравления с Новым годом и Рождеством;</a:t>
            </a:r>
          </a:p>
          <a:p>
            <a:pPr algn="just" eaLnBrk="1" hangingPunct="1"/>
            <a:r>
              <a:rPr lang="ru-RU" sz="2000" dirty="0" smtClean="0">
                <a:solidFill>
                  <a:srgbClr val="C00000"/>
                </a:solidFill>
              </a:rPr>
              <a:t>передача подарков семьям, состоящим в </a:t>
            </a:r>
            <a:r>
              <a:rPr lang="ru-RU" sz="2000" dirty="0" err="1" smtClean="0">
                <a:solidFill>
                  <a:srgbClr val="C00000"/>
                </a:solidFill>
              </a:rPr>
              <a:t>СОПе</a:t>
            </a:r>
            <a:r>
              <a:rPr lang="ru-RU" sz="2000" dirty="0" smtClean="0">
                <a:solidFill>
                  <a:srgbClr val="C00000"/>
                </a:solidFill>
              </a:rPr>
              <a:t>, многодетным семьям, детям-инвалидам.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2531" name="Рисунок 3" descr="C:\Documents and Settings\USER\Local Settings\Temporary Internet Files\Content.Word\сканирование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7072"/>
            <a:ext cx="2857500" cy="235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C:\Documents and Settings\USER\Local Settings\Temporary Internet Files\Content.Word\сканирование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077071"/>
            <a:ext cx="3214688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P1010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63677">
            <a:off x="395288" y="1916113"/>
            <a:ext cx="4124325" cy="3094037"/>
          </a:xfrm>
          <a:prstGeom prst="rect">
            <a:avLst/>
          </a:prstGeom>
          <a:noFill/>
          <a:ln w="57150" cap="rnd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pic>
        <p:nvPicPr>
          <p:cNvPr id="54277" name="Picture 5" descr="ттт 9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491444">
            <a:off x="5795963" y="1844675"/>
            <a:ext cx="3025775" cy="2270125"/>
          </a:xfrm>
          <a:ln w="57150" cap="rnd">
            <a:solidFill>
              <a:srgbClr val="00FF00"/>
            </a:solidFill>
            <a:prstDash val="sysDot"/>
          </a:ln>
        </p:spPr>
      </p:pic>
      <p:pic>
        <p:nvPicPr>
          <p:cNvPr id="54278" name="Picture 6" descr="P10109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48024">
            <a:off x="3419475" y="3933825"/>
            <a:ext cx="3511550" cy="2633663"/>
          </a:xfrm>
          <a:prstGeom prst="rect">
            <a:avLst/>
          </a:prstGeom>
          <a:noFill/>
          <a:ln w="57150" cap="rnd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sp>
        <p:nvSpPr>
          <p:cNvPr id="2355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Акция «Красная рукавичка»</a:t>
            </a:r>
          </a:p>
        </p:txBody>
      </p:sp>
      <p:pic>
        <p:nvPicPr>
          <p:cNvPr id="4098" name="Picture 2" descr="H:\145512_94bf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73216"/>
            <a:ext cx="2664296" cy="124053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Весенняя Неделя Добра</a:t>
            </a:r>
            <a:br>
              <a:rPr lang="ru-RU" dirty="0" smtClean="0"/>
            </a:br>
            <a:r>
              <a:rPr lang="ru-RU" dirty="0" smtClean="0"/>
              <a:t>«Заботой согреем сердца»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472488" cy="2571750"/>
          </a:xfrm>
        </p:spPr>
        <p:txBody>
          <a:bodyPr/>
          <a:lstStyle/>
          <a:p>
            <a:pPr algn="just" eaLnBrk="1" hangingPunct="1"/>
            <a:r>
              <a:rPr lang="ru-RU" sz="1800" dirty="0" smtClean="0">
                <a:solidFill>
                  <a:srgbClr val="C00000"/>
                </a:solidFill>
              </a:rPr>
              <a:t>Рейд-поиск «Чистые улочки»;</a:t>
            </a:r>
          </a:p>
          <a:p>
            <a:pPr algn="just" eaLnBrk="1" hangingPunct="1"/>
            <a:r>
              <a:rPr lang="ru-RU" sz="1800" dirty="0" smtClean="0">
                <a:solidFill>
                  <a:srgbClr val="C00000"/>
                </a:solidFill>
              </a:rPr>
              <a:t>Трудовой десант «Весна пришла – весне дорогу!» (уборка и благоустройство территории школы, памятника);</a:t>
            </a:r>
          </a:p>
          <a:p>
            <a:pPr algn="just" eaLnBrk="1" hangingPunct="1"/>
            <a:r>
              <a:rPr lang="ru-RU" sz="1800" dirty="0" smtClean="0">
                <a:solidFill>
                  <a:srgbClr val="C00000"/>
                </a:solidFill>
              </a:rPr>
              <a:t>Операция «Помогите  птицам» (изготовление скворечников);</a:t>
            </a:r>
          </a:p>
          <a:p>
            <a:pPr algn="just" eaLnBrk="1" hangingPunct="1"/>
            <a:r>
              <a:rPr lang="ru-RU" sz="1800" dirty="0" smtClean="0">
                <a:solidFill>
                  <a:srgbClr val="C00000"/>
                </a:solidFill>
              </a:rPr>
              <a:t>Субботник </a:t>
            </a:r>
          </a:p>
          <a:p>
            <a:pPr algn="just" eaLnBrk="1" hangingPunct="1">
              <a:buFontTx/>
              <a:buNone/>
            </a:pPr>
            <a:endParaRPr lang="ru-RU" sz="1800" dirty="0" smtClean="0"/>
          </a:p>
          <a:p>
            <a:pPr algn="just" eaLnBrk="1" hangingPunct="1">
              <a:buFontTx/>
              <a:buNone/>
            </a:pPr>
            <a:endParaRPr lang="ru-RU" sz="1800" dirty="0" smtClean="0"/>
          </a:p>
          <a:p>
            <a:pPr algn="just" eaLnBrk="1" hangingPunct="1">
              <a:buFontTx/>
              <a:buNone/>
            </a:pPr>
            <a:endParaRPr lang="ru-RU" sz="1800" dirty="0" smtClean="0"/>
          </a:p>
          <a:p>
            <a:pPr eaLnBrk="1" hangingPunct="1">
              <a:buFontTx/>
              <a:buNone/>
            </a:pPr>
            <a:r>
              <a:rPr lang="ru-RU" sz="1800" dirty="0" smtClean="0"/>
              <a:t>	</a:t>
            </a:r>
            <a:endParaRPr lang="ru-RU" dirty="0" smtClean="0"/>
          </a:p>
        </p:txBody>
      </p:sp>
      <p:pic>
        <p:nvPicPr>
          <p:cNvPr id="24580" name="Рисунок 7" descr="D:\Мои документы\Мои результаты сканировани\2011-05 (май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 l="32124" r="11615" b="68944"/>
          <a:stretch>
            <a:fillRect/>
          </a:stretch>
        </p:blipFill>
        <p:spPr bwMode="auto">
          <a:xfrm rot="-21292824">
            <a:off x="5651500" y="2767013"/>
            <a:ext cx="28670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8" descr="D:\Мои документы\Мои результаты сканировани\2011-05 (май)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 t="37267" r="47972" b="37733"/>
          <a:stretch>
            <a:fillRect/>
          </a:stretch>
        </p:blipFill>
        <p:spPr bwMode="auto">
          <a:xfrm rot="-43489841">
            <a:off x="395288" y="2997200"/>
            <a:ext cx="3368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ттт 9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221163"/>
            <a:ext cx="3241675" cy="227647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2" name="Picture 2" descr="H:\145512_94bf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9240"/>
            <a:ext cx="2339752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C00000"/>
                </a:solidFill>
              </a:rPr>
              <a:t>Акция «Если хочешь быть здоров» (пропаганда здорового образа жизни)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62469" name="Picture 5" descr="S6309161"/>
          <p:cNvPicPr>
            <a:picLocks noChangeAspect="1" noChangeArrowheads="1"/>
          </p:cNvPicPr>
          <p:nvPr/>
        </p:nvPicPr>
        <p:blipFill>
          <a:blip r:embed="rId2" cstate="print"/>
          <a:srcRect l="15796" r="23019" b="30319"/>
          <a:stretch>
            <a:fillRect/>
          </a:stretch>
        </p:blipFill>
        <p:spPr bwMode="auto">
          <a:xfrm>
            <a:off x="840794" y="1484784"/>
            <a:ext cx="3024187" cy="22955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2470" name="Picture 6" descr="ттт 9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2061">
            <a:off x="4895172" y="1735665"/>
            <a:ext cx="3455987" cy="25923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0" name="Picture 2" descr="H:\Новая папка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553968" cy="2420112"/>
          </a:xfrm>
          <a:prstGeom prst="rect">
            <a:avLst/>
          </a:prstGeom>
          <a:noFill/>
        </p:spPr>
      </p:pic>
      <p:pic>
        <p:nvPicPr>
          <p:cNvPr id="62471" name="Picture 7" descr="ттт 98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 rot="21211866">
            <a:off x="3413862" y="3411450"/>
            <a:ext cx="3673475" cy="2657475"/>
          </a:xfrm>
          <a:ln w="25400">
            <a:solidFill>
              <a:srgbClr val="FFFF00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Акция </a:t>
            </a:r>
            <a:r>
              <a:rPr lang="ru-RU" sz="2800" dirty="0" smtClean="0">
                <a:solidFill>
                  <a:srgbClr val="C00000"/>
                </a:solidFill>
              </a:rPr>
              <a:t>«С добром в каждый дом!»  </a:t>
            </a:r>
            <a:r>
              <a:rPr lang="ru-RU" sz="2800" dirty="0">
                <a:solidFill>
                  <a:srgbClr val="C00000"/>
                </a:solidFill>
              </a:rPr>
              <a:t>(оказание помощи одиноким, престарелым  людям</a:t>
            </a:r>
            <a:r>
              <a:rPr lang="ru-RU" sz="2800" dirty="0" smtClean="0">
                <a:solidFill>
                  <a:srgbClr val="C00000"/>
                </a:solidFill>
              </a:rPr>
              <a:t>)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pic>
        <p:nvPicPr>
          <p:cNvPr id="4" name="Picture 2" descr="Изображение 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1412776"/>
            <a:ext cx="38354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:\Новая папка\IMG_20181202_15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886200" cy="2914650"/>
          </a:xfrm>
          <a:prstGeom prst="rect">
            <a:avLst/>
          </a:prstGeom>
          <a:noFill/>
        </p:spPr>
      </p:pic>
      <p:pic>
        <p:nvPicPr>
          <p:cNvPr id="3075" name="Picture 3" descr="H:\Новая папка\lR2TSRuVRr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037" y="2996952"/>
            <a:ext cx="3209925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1188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Новая папк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364992" cy="2523744"/>
          </a:xfrm>
          <a:prstGeom prst="rect">
            <a:avLst/>
          </a:prstGeom>
          <a:noFill/>
        </p:spPr>
      </p:pic>
      <p:pic>
        <p:nvPicPr>
          <p:cNvPr id="5123" name="Picture 3" descr="H:\Новая папка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1952" y="836712"/>
            <a:ext cx="3432048" cy="2578608"/>
          </a:xfrm>
          <a:prstGeom prst="rect">
            <a:avLst/>
          </a:prstGeom>
          <a:noFill/>
        </p:spPr>
      </p:pic>
      <p:pic>
        <p:nvPicPr>
          <p:cNvPr id="5124" name="Picture 4" descr="H:\Новая папка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61048"/>
            <a:ext cx="367240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Благоустройство памятника </a:t>
            </a:r>
            <a:br>
              <a:rPr lang="ru-RU" sz="3200" dirty="0" smtClean="0"/>
            </a:br>
            <a:r>
              <a:rPr lang="ru-RU" sz="3200" dirty="0" smtClean="0"/>
              <a:t>в рамках акции «Обелиск»</a:t>
            </a:r>
          </a:p>
        </p:txBody>
      </p:sp>
      <p:sp>
        <p:nvSpPr>
          <p:cNvPr id="27650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b="1" dirty="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783"/>
            <a:ext cx="3457575" cy="46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Вахта памяти, посвященная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Дню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Победы и Дню Независимости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Республики Беларусь</a:t>
            </a: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44" name="Picture 4" descr="P10201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1916832"/>
            <a:ext cx="4524300" cy="3672408"/>
          </a:xfrm>
          <a:ln w="50800" cap="rnd">
            <a:solidFill>
              <a:srgbClr val="FF0000"/>
            </a:solidFill>
            <a:prstDash val="sysDot"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90872" y="357188"/>
            <a:ext cx="8229600" cy="10604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Результативность деятельности волонтерского </a:t>
            </a:r>
            <a:r>
              <a:rPr lang="ru-RU" sz="2400" b="1" dirty="0" smtClean="0"/>
              <a:t>отряда «Позитив </a:t>
            </a:r>
            <a:r>
              <a:rPr lang="en-US" sz="2400" b="1" dirty="0" smtClean="0"/>
              <a:t>mp3</a:t>
            </a:r>
            <a:r>
              <a:rPr lang="ru-RU" sz="2400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699792" y="1196752"/>
            <a:ext cx="6264696" cy="4929411"/>
          </a:xfrm>
        </p:spPr>
        <p:txBody>
          <a:bodyPr/>
          <a:lstStyle/>
          <a:p>
            <a:pPr algn="just" eaLnBrk="1" hangingPunct="1"/>
            <a:r>
              <a:rPr lang="ru-RU" sz="1800" dirty="0" smtClean="0">
                <a:solidFill>
                  <a:srgbClr val="C00000"/>
                </a:solidFill>
              </a:rPr>
              <a:t>За время работы отряда  «Позитив</a:t>
            </a:r>
            <a:r>
              <a:rPr lang="en-US" sz="1800" dirty="0" smtClean="0">
                <a:solidFill>
                  <a:srgbClr val="C00000"/>
                </a:solidFill>
              </a:rPr>
              <a:t> mp3</a:t>
            </a:r>
            <a:r>
              <a:rPr lang="ru-RU" sz="1800" dirty="0" smtClean="0">
                <a:solidFill>
                  <a:srgbClr val="C00000"/>
                </a:solidFill>
              </a:rPr>
              <a:t>» значительно возросло количество подростков, охваченных профилактическими мероприятиями и акциями;</a:t>
            </a:r>
          </a:p>
          <a:p>
            <a:pPr algn="just" eaLnBrk="1" hangingPunct="1"/>
            <a:r>
              <a:rPr lang="ru-RU" sz="1800" dirty="0" smtClean="0">
                <a:solidFill>
                  <a:srgbClr val="C00000"/>
                </a:solidFill>
              </a:rPr>
              <a:t>Работа в добровольческой команде позволила участникам лучше определиться с выбором будущей профессии, ребята приобрели опыт общения, новых друзей;</a:t>
            </a:r>
          </a:p>
          <a:p>
            <a:pPr algn="just" eaLnBrk="1" hangingPunct="1"/>
            <a:r>
              <a:rPr lang="ru-RU" sz="1800" dirty="0" smtClean="0">
                <a:solidFill>
                  <a:srgbClr val="C00000"/>
                </a:solidFill>
              </a:rPr>
              <a:t>Реализация социально полезной деятельности на базе своей школы способствует росту чувства самоуважения, ответственности за собственное поведение, что помогает налаживанию взаимоотношений с педагогическим коллективом;</a:t>
            </a:r>
          </a:p>
          <a:p>
            <a:pPr algn="just" eaLnBrk="1" hangingPunct="1"/>
            <a:r>
              <a:rPr lang="ru-RU" sz="1800" dirty="0" smtClean="0">
                <a:solidFill>
                  <a:srgbClr val="C00000"/>
                </a:solidFill>
              </a:rPr>
              <a:t>Положительная оценка деятельности добровольцев со стороны сверстников и педагогов стимулирует их желание к выбору активной жизненной позиции, повышению самооценки подростков и продолжению деятельности по пропаганде здорового образа жизни.</a:t>
            </a:r>
          </a:p>
          <a:p>
            <a:pPr algn="just" eaLnBrk="1" hangingPunct="1"/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6148" name="Picture 4" descr="H:\528761_170x100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2555776" cy="1196752"/>
          </a:xfrm>
          <a:prstGeom prst="rect">
            <a:avLst/>
          </a:prstGeom>
          <a:noFill/>
        </p:spPr>
      </p:pic>
      <p:pic>
        <p:nvPicPr>
          <p:cNvPr id="1026" name="Picture 2" descr="H: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2987824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051720" y="1700808"/>
            <a:ext cx="6635080" cy="288032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«Какая огромная сила – коллективное чувство ласки и доброты, коллективной доброжелательности. Оно, как бурный поток, увлекает самых равнодушных». 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В.А. Сухомлинский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 smtClean="0"/>
          </a:p>
        </p:txBody>
      </p:sp>
      <p:pic>
        <p:nvPicPr>
          <p:cNvPr id="10" name="Picture 2" descr="H:\0_ff9ae_af204c69_orig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2771800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Кто такие волонтеры?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46974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C00000"/>
                </a:solidFill>
              </a:rPr>
              <a:t>Волонтеры – это люди, безвозмездно отдающие свое время и силы на благо других людей. Волонтером или добровольным помощником может быть каждый! Главное условие – это любовь к людям, доброе сердце и немного свободного времени.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08063"/>
          </a:xfrm>
        </p:spPr>
        <p:txBody>
          <a:bodyPr/>
          <a:lstStyle/>
          <a:p>
            <a:pPr eaLnBrk="1" hangingPunct="1"/>
            <a:r>
              <a:rPr lang="ru-RU" b="1" dirty="0" smtClean="0"/>
              <a:t>Волонтерский отряд «Позитив </a:t>
            </a:r>
            <a:r>
              <a:rPr lang="en-US" b="1" dirty="0" smtClean="0"/>
              <a:t>mp3</a:t>
            </a:r>
            <a:r>
              <a:rPr lang="ru-RU" b="1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был создан в апреле 2000 года в  </a:t>
            </a:r>
            <a:r>
              <a:rPr lang="ru-RU" sz="2000" dirty="0" err="1" smtClean="0">
                <a:solidFill>
                  <a:srgbClr val="C00000"/>
                </a:solidFill>
              </a:rPr>
              <a:t>Будянской</a:t>
            </a:r>
            <a:r>
              <a:rPr lang="ru-RU" sz="2000" dirty="0" smtClean="0">
                <a:solidFill>
                  <a:srgbClr val="C00000"/>
                </a:solidFill>
              </a:rPr>
              <a:t> СШ на добровольной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основе учащихся. Количество участников отряда составляет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16 человек разного возраста и объединяет учащихся 8-11 классов.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Командир </a:t>
            </a:r>
            <a:r>
              <a:rPr lang="ru-RU" sz="2000" dirty="0" smtClean="0">
                <a:solidFill>
                  <a:srgbClr val="C00000"/>
                </a:solidFill>
              </a:rPr>
              <a:t>отряда - </a:t>
            </a:r>
            <a:r>
              <a:rPr lang="ru-RU" sz="2000" dirty="0" smtClean="0">
                <a:solidFill>
                  <a:srgbClr val="C00000"/>
                </a:solidFill>
              </a:rPr>
              <a:t>Мицкевич </a:t>
            </a:r>
            <a:r>
              <a:rPr lang="ru-RU" sz="2000" dirty="0" smtClean="0">
                <a:solidFill>
                  <a:srgbClr val="C00000"/>
                </a:solidFill>
              </a:rPr>
              <a:t>Дарья - </a:t>
            </a:r>
            <a:r>
              <a:rPr lang="ru-RU" sz="2000" dirty="0" smtClean="0">
                <a:solidFill>
                  <a:srgbClr val="C00000"/>
                </a:solidFill>
              </a:rPr>
              <a:t>учащаяся 9 </a:t>
            </a:r>
            <a:r>
              <a:rPr lang="ru-RU" sz="2000" dirty="0" smtClean="0">
                <a:solidFill>
                  <a:srgbClr val="C00000"/>
                </a:solidFill>
              </a:rPr>
              <a:t>класса.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16387" name="Picture 6" descr="P1020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56993"/>
            <a:ext cx="4464050" cy="331236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Задачи работы отряда «Позитив </a:t>
            </a:r>
            <a:r>
              <a:rPr lang="en-US" b="1" dirty="0" smtClean="0"/>
              <a:t>mp3</a:t>
            </a:r>
            <a:r>
              <a:rPr lang="ru-RU" b="1" dirty="0" smtClean="0"/>
              <a:t>»: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algn="just" eaLnBrk="1" hangingPunct="1"/>
            <a:r>
              <a:rPr lang="ru-RU" dirty="0" smtClean="0">
                <a:solidFill>
                  <a:srgbClr val="C00000"/>
                </a:solidFill>
              </a:rPr>
              <a:t>сделать вместе много добрых и полезных дел для нуждающихся людей, окружающей среды </a:t>
            </a:r>
            <a:r>
              <a:rPr lang="ru-RU" dirty="0" err="1" smtClean="0">
                <a:solidFill>
                  <a:srgbClr val="C00000"/>
                </a:solidFill>
              </a:rPr>
              <a:t>аг</a:t>
            </a:r>
            <a:r>
              <a:rPr lang="ru-RU" dirty="0" smtClean="0">
                <a:solidFill>
                  <a:srgbClr val="C00000"/>
                </a:solidFill>
              </a:rPr>
              <a:t>. Красная Буда;</a:t>
            </a:r>
          </a:p>
          <a:p>
            <a:pPr algn="just" eaLnBrk="1" hangingPunct="1"/>
            <a:r>
              <a:rPr lang="ru-RU" dirty="0" smtClean="0">
                <a:solidFill>
                  <a:srgbClr val="C00000"/>
                </a:solidFill>
              </a:rPr>
              <a:t>привлечь внимание общественности к важной роли волонтеров в обществе;</a:t>
            </a:r>
          </a:p>
          <a:p>
            <a:pPr algn="just" eaLnBrk="1" hangingPunct="1"/>
            <a:r>
              <a:rPr lang="ru-RU" dirty="0" smtClean="0">
                <a:solidFill>
                  <a:srgbClr val="C00000"/>
                </a:solidFill>
              </a:rPr>
              <a:t>пригласить к участию в добровольческом движении как можно больше человек всех возрастов.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929562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Законы волонтерского отряда «Позитив </a:t>
            </a:r>
            <a:r>
              <a:rPr lang="en-US" b="1" dirty="0" smtClean="0"/>
              <a:t>mp3</a:t>
            </a:r>
            <a:r>
              <a:rPr lang="ru-RU" b="1" dirty="0" smtClean="0"/>
              <a:t>»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800" smtClean="0">
                <a:solidFill>
                  <a:srgbClr val="FF0000"/>
                </a:solidFill>
              </a:rPr>
              <a:t>Правды: </a:t>
            </a:r>
            <a:r>
              <a:rPr lang="ru-RU" sz="2800" smtClean="0"/>
              <a:t>помни, правда нужна не только тебе, но и людям находящимся около тебя;</a:t>
            </a:r>
          </a:p>
          <a:p>
            <a:pPr algn="just" eaLnBrk="1" hangingPunct="1"/>
            <a:r>
              <a:rPr lang="ru-RU" sz="2800" smtClean="0">
                <a:solidFill>
                  <a:srgbClr val="FF0000"/>
                </a:solidFill>
              </a:rPr>
              <a:t>Добра: </a:t>
            </a:r>
            <a:r>
              <a:rPr lang="ru-RU" sz="2800" smtClean="0"/>
              <a:t>будь добр к ближнему и добро вернется к тебе;</a:t>
            </a:r>
          </a:p>
          <a:p>
            <a:pPr algn="just" eaLnBrk="1" hangingPunct="1"/>
            <a:r>
              <a:rPr lang="ru-RU" sz="2800" smtClean="0">
                <a:solidFill>
                  <a:srgbClr val="FF0000"/>
                </a:solidFill>
              </a:rPr>
              <a:t>Дела: </a:t>
            </a:r>
            <a:r>
              <a:rPr lang="ru-RU" sz="2800" smtClean="0"/>
              <a:t>если делаешь дело, то только доброе и нужное. Любое дело доводи до конца;</a:t>
            </a:r>
          </a:p>
          <a:p>
            <a:pPr algn="just" eaLnBrk="1" hangingPunct="1"/>
            <a:r>
              <a:rPr lang="ru-RU" sz="2800" smtClean="0">
                <a:solidFill>
                  <a:srgbClr val="FF0000"/>
                </a:solidFill>
              </a:rPr>
              <a:t>Дружбы: </a:t>
            </a:r>
            <a:r>
              <a:rPr lang="ru-RU" sz="2800" smtClean="0"/>
              <a:t>уважай взгляды товарищей, будь верен дружбе;</a:t>
            </a:r>
          </a:p>
          <a:p>
            <a:pPr algn="just" eaLnBrk="1" hangingPunct="1"/>
            <a:r>
              <a:rPr lang="ru-RU" sz="2800" smtClean="0">
                <a:solidFill>
                  <a:srgbClr val="FF0000"/>
                </a:solidFill>
              </a:rPr>
              <a:t>Памяти: </a:t>
            </a:r>
            <a:r>
              <a:rPr lang="ru-RU" sz="2800" smtClean="0"/>
              <a:t>народ, забывший свою историю, умирает, помни историю своего народа.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Самоуправление отрядом осуществляют: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командир отряда;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заместитель командира отряда;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пресс-центр;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спортивный сектор;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трудовой сектор;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культурно-массовый сектор.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Акция «Добрая дюжина»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30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 Операция «Радость малышам» </a:t>
            </a:r>
            <a:r>
              <a:rPr lang="ru-RU" sz="2800" dirty="0" smtClean="0"/>
              <a:t>- 1-6 классов.</a:t>
            </a:r>
          </a:p>
        </p:txBody>
      </p:sp>
      <p:pic>
        <p:nvPicPr>
          <p:cNvPr id="1026" name="Picture 2" descr="H:\Новая папка\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765387" cy="2448272"/>
          </a:xfrm>
          <a:prstGeom prst="rect">
            <a:avLst/>
          </a:prstGeom>
          <a:noFill/>
        </p:spPr>
      </p:pic>
      <p:pic>
        <p:nvPicPr>
          <p:cNvPr id="1027" name="Picture 3" descr="H:\Новая папка\DSC01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5"/>
            <a:ext cx="3635896" cy="2448271"/>
          </a:xfrm>
          <a:prstGeom prst="rect">
            <a:avLst/>
          </a:prstGeom>
          <a:noFill/>
        </p:spPr>
      </p:pic>
      <p:pic>
        <p:nvPicPr>
          <p:cNvPr id="66568" name="Picture 8" descr="P1020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81128"/>
            <a:ext cx="3167062" cy="2276872"/>
          </a:xfrm>
          <a:prstGeom prst="rect">
            <a:avLst/>
          </a:prstGeom>
          <a:noFill/>
          <a:ln w="76200" cmpd="thickThin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Новая папка\P1010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427984" cy="3933056"/>
          </a:xfrm>
          <a:prstGeom prst="rect">
            <a:avLst/>
          </a:prstGeom>
          <a:noFill/>
        </p:spPr>
      </p:pic>
      <p:pic>
        <p:nvPicPr>
          <p:cNvPr id="4099" name="Picture 3" descr="H:\Новая папка\P1010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57" y="0"/>
            <a:ext cx="4956043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632</TotalTime>
  <Words>524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Тема2</vt:lpstr>
      <vt:lpstr>Государственное учреждение образования  «Будянская средняя школа»</vt:lpstr>
      <vt:lpstr>«Какая огромная сила – коллективное чувство ласки и доброты, коллективной доброжелательности. Оно, как бурный поток, увлекает самых равнодушных».    В.А. Сухомлинский </vt:lpstr>
      <vt:lpstr>Кто такие волонтеры?</vt:lpstr>
      <vt:lpstr>Волонтерский отряд «Позитив mp3»  </vt:lpstr>
      <vt:lpstr>Задачи работы отряда «Позитив mp3»:</vt:lpstr>
      <vt:lpstr>Законы волонтерского отряда «Позитив mp3»</vt:lpstr>
      <vt:lpstr>Самоуправление отрядом осуществляют:</vt:lpstr>
      <vt:lpstr>Акция «Добрая дюжина»</vt:lpstr>
      <vt:lpstr>Слайд 9</vt:lpstr>
      <vt:lpstr>Операция «Дом без одиночества»  (ко Дню инвалида): * встреча с детьми-инвалидами на дому; * конкурс «Новогодняя игрушка»  </vt:lpstr>
      <vt:lpstr>Акция «Чудеса на Рождество»</vt:lpstr>
      <vt:lpstr>Акция «Красная рукавичка»</vt:lpstr>
      <vt:lpstr>Весенняя Неделя Добра «Заботой согреем сердца»</vt:lpstr>
      <vt:lpstr>Акция «Если хочешь быть здоров» (пропаганда здорового образа жизни)  </vt:lpstr>
      <vt:lpstr>Акция «С добром в каждый дом!»  (оказание помощи одиноким, престарелым  людям) </vt:lpstr>
      <vt:lpstr>Слайд 16</vt:lpstr>
      <vt:lpstr>Благоустройство памятника  в рамках акции «Обелиск»</vt:lpstr>
      <vt:lpstr>Вахта памяти, посвященная  Дню Победы и Дню Независимости Республики Беларусь</vt:lpstr>
      <vt:lpstr>Результативность деятельности волонтерского отряда «Позитив mp3»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«Дяговичский  учебно-педагогический комплекс  детский сад – средняя школа»</dc:title>
  <dc:creator>TEST</dc:creator>
  <cp:lastModifiedBy>User</cp:lastModifiedBy>
  <cp:revision>51</cp:revision>
  <dcterms:created xsi:type="dcterms:W3CDTF">2011-05-11T16:41:38Z</dcterms:created>
  <dcterms:modified xsi:type="dcterms:W3CDTF">2018-12-07T06:19:29Z</dcterms:modified>
</cp:coreProperties>
</file>